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2.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3.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4.xml" ContentType="application/vnd.openxmlformats-officedocument.drawingml.chartshap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16"/>
  </p:notesMasterIdLst>
  <p:handoutMasterIdLst>
    <p:handoutMasterId r:id="rId17"/>
  </p:handoutMasterIdLst>
  <p:sldIdLst>
    <p:sldId id="256" r:id="rId5"/>
    <p:sldId id="285" r:id="rId6"/>
    <p:sldId id="273" r:id="rId7"/>
    <p:sldId id="259" r:id="rId8"/>
    <p:sldId id="286" r:id="rId9"/>
    <p:sldId id="287" r:id="rId10"/>
    <p:sldId id="288" r:id="rId11"/>
    <p:sldId id="289" r:id="rId12"/>
    <p:sldId id="290" r:id="rId13"/>
    <p:sldId id="270" r:id="rId14"/>
    <p:sldId id="265" r:id="rId15"/>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1"/>
    <a:srgbClr val="BFBFBF"/>
    <a:srgbClr val="00E2FD"/>
    <a:srgbClr val="0087CB"/>
    <a:srgbClr val="E7EAED"/>
    <a:srgbClr val="2596BE"/>
    <a:srgbClr val="CCD2D8"/>
    <a:srgbClr val="E8EC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CAE3FB-DEE2-A673-3933-E493B2A8FCC4}" v="8" dt="2025-11-10T10:48:35.415"/>
    <p1510:client id="{679E4D05-E817-40E4-865F-2498A61AEB26}" v="15" dt="2025-11-10T10:38:59.818"/>
    <p1510:client id="{917FA122-1D43-5823-97A2-DB8554EBF16B}" v="686" dt="2025-11-10T14:39:02.9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0" d="100"/>
          <a:sy n="70" d="100"/>
        </p:scale>
        <p:origin x="3288" y="48"/>
      </p:cViewPr>
      <p:guideLst>
        <p:guide orient="horz" pos="312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2.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3.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Rate</c:v>
                </c:pt>
              </c:strCache>
            </c:strRef>
          </c:tx>
          <c:spPr>
            <a:ln w="28575" cap="rnd">
              <a:solidFill>
                <a:srgbClr val="000061"/>
              </a:solidFill>
              <a:round/>
            </a:ln>
            <a:effectLst/>
          </c:spPr>
          <c:marker>
            <c:symbol val="none"/>
          </c:marker>
          <c:cat>
            <c:strRef>
              <c:f>Sheet1!$A$2:$A$6</c:f>
              <c:strCache>
                <c:ptCount val="5"/>
                <c:pt idx="0">
                  <c:v>July. '25 </c:v>
                </c:pt>
                <c:pt idx="1">
                  <c:v>Aug. '25 </c:v>
                </c:pt>
                <c:pt idx="2">
                  <c:v>Sept. '25 </c:v>
                </c:pt>
                <c:pt idx="3">
                  <c:v>Oct. '25 </c:v>
                </c:pt>
                <c:pt idx="4">
                  <c:v>Nov. '25 to date</c:v>
                </c:pt>
              </c:strCache>
            </c:strRef>
          </c:cat>
          <c:val>
            <c:numRef>
              <c:f>Sheet1!$B$2:$B$6</c:f>
              <c:numCache>
                <c:formatCode>#,##0</c:formatCode>
                <c:ptCount val="5"/>
                <c:pt idx="0">
                  <c:v>91444.444440000007</c:v>
                </c:pt>
                <c:pt idx="1">
                  <c:v>129375</c:v>
                </c:pt>
                <c:pt idx="2" formatCode="General">
                  <c:v>380000</c:v>
                </c:pt>
                <c:pt idx="3">
                  <c:v>153000</c:v>
                </c:pt>
                <c:pt idx="4">
                  <c:v>162500</c:v>
                </c:pt>
              </c:numCache>
            </c:numRef>
          </c:val>
          <c:smooth val="0"/>
          <c:extLst>
            <c:ext xmlns:c16="http://schemas.microsoft.com/office/drawing/2014/chart" uri="{C3380CC4-5D6E-409C-BE32-E72D297353CC}">
              <c16:uniqueId val="{00000000-B2D3-4994-BA2E-794FEC1AB313}"/>
            </c:ext>
          </c:extLst>
        </c:ser>
        <c:ser>
          <c:idx val="1"/>
          <c:order val="1"/>
          <c:tx>
            <c:strRef>
              <c:f>Sheet1!$C$1</c:f>
              <c:strCache>
                <c:ptCount val="1"/>
                <c:pt idx="0">
                  <c:v>The  year before</c:v>
                </c:pt>
              </c:strCache>
            </c:strRef>
          </c:tx>
          <c:spPr>
            <a:ln w="28575" cap="rnd">
              <a:solidFill>
                <a:schemeClr val="bg1">
                  <a:lumMod val="75000"/>
                </a:schemeClr>
              </a:solidFill>
              <a:round/>
            </a:ln>
            <a:effectLst/>
          </c:spPr>
          <c:marker>
            <c:symbol val="none"/>
          </c:marker>
          <c:cat>
            <c:strRef>
              <c:f>Sheet1!$A$2:$A$6</c:f>
              <c:strCache>
                <c:ptCount val="5"/>
                <c:pt idx="0">
                  <c:v>July. '25 </c:v>
                </c:pt>
                <c:pt idx="1">
                  <c:v>Aug. '25 </c:v>
                </c:pt>
                <c:pt idx="2">
                  <c:v>Sept. '25 </c:v>
                </c:pt>
                <c:pt idx="3">
                  <c:v>Oct. '25 </c:v>
                </c:pt>
                <c:pt idx="4">
                  <c:v>Nov. '25 to date</c:v>
                </c:pt>
              </c:strCache>
            </c:strRef>
          </c:cat>
          <c:val>
            <c:numRef>
              <c:f>Sheet1!$C$2:$C$6</c:f>
              <c:numCache>
                <c:formatCode>General</c:formatCode>
                <c:ptCount val="5"/>
                <c:pt idx="0">
                  <c:v>161709</c:v>
                </c:pt>
                <c:pt idx="1">
                  <c:v>145909</c:v>
                </c:pt>
                <c:pt idx="2">
                  <c:v>246000</c:v>
                </c:pt>
                <c:pt idx="3">
                  <c:v>128461.5385</c:v>
                </c:pt>
                <c:pt idx="4">
                  <c:v>148026</c:v>
                </c:pt>
              </c:numCache>
            </c:numRef>
          </c:val>
          <c:smooth val="0"/>
          <c:extLst>
            <c:ext xmlns:c16="http://schemas.microsoft.com/office/drawing/2014/chart" uri="{C3380CC4-5D6E-409C-BE32-E72D297353CC}">
              <c16:uniqueId val="{00000004-2771-284F-BBDF-A8FB367D1B30}"/>
            </c:ext>
          </c:extLst>
        </c:ser>
        <c:dLbls>
          <c:showLegendKey val="0"/>
          <c:showVal val="0"/>
          <c:showCatName val="0"/>
          <c:showSerName val="0"/>
          <c:showPercent val="0"/>
          <c:showBubbleSize val="0"/>
        </c:dLbls>
        <c:smooth val="0"/>
        <c:axId val="1640569296"/>
        <c:axId val="1640574096"/>
      </c:lineChart>
      <c:catAx>
        <c:axId val="1640569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nb-NO"/>
          </a:p>
        </c:txPr>
        <c:crossAx val="1640574096"/>
        <c:crosses val="autoZero"/>
        <c:auto val="1"/>
        <c:lblAlgn val="ctr"/>
        <c:lblOffset val="100"/>
        <c:noMultiLvlLbl val="0"/>
      </c:catAx>
      <c:valAx>
        <c:axId val="164057409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r>
                  <a:rPr lang="en-GB" sz="1000">
                    <a:solidFill>
                      <a:schemeClr val="tx1"/>
                    </a:solidFill>
                    <a:latin typeface="Arial" panose="020B0604020202020204" pitchFamily="34" charset="0"/>
                    <a:cs typeface="Arial" panose="020B0604020202020204" pitchFamily="34" charset="0"/>
                  </a:rPr>
                  <a:t>NOK/day</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nb-NO"/>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nb-NO"/>
          </a:p>
        </c:txPr>
        <c:crossAx val="164056929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nb-N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Kolonne1</c:v>
                </c:pt>
              </c:strCache>
            </c:strRef>
          </c:tx>
          <c:spPr>
            <a:ln w="28575" cap="rnd">
              <a:solidFill>
                <a:srgbClr val="000061"/>
              </a:solidFill>
              <a:round/>
            </a:ln>
            <a:effectLst/>
          </c:spPr>
          <c:marker>
            <c:symbol val="none"/>
          </c:marker>
          <c:cat>
            <c:strRef>
              <c:f>Sheet1!$A$2:$A$6</c:f>
              <c:strCache>
                <c:ptCount val="5"/>
                <c:pt idx="0">
                  <c:v>July. '25 </c:v>
                </c:pt>
                <c:pt idx="1">
                  <c:v>Aug. '25</c:v>
                </c:pt>
                <c:pt idx="2">
                  <c:v>Sept. '25 </c:v>
                </c:pt>
                <c:pt idx="3">
                  <c:v>Oct.'25 </c:v>
                </c:pt>
                <c:pt idx="4">
                  <c:v>Nov. '25 to date</c:v>
                </c:pt>
              </c:strCache>
            </c:strRef>
          </c:cat>
          <c:val>
            <c:numRef>
              <c:f>Sheet1!$B$2:$B$6</c:f>
              <c:numCache>
                <c:formatCode>General</c:formatCode>
                <c:ptCount val="5"/>
                <c:pt idx="0">
                  <c:v>9</c:v>
                </c:pt>
                <c:pt idx="1">
                  <c:v>8</c:v>
                </c:pt>
                <c:pt idx="2">
                  <c:v>4</c:v>
                </c:pt>
                <c:pt idx="3">
                  <c:v>5</c:v>
                </c:pt>
                <c:pt idx="4">
                  <c:v>4</c:v>
                </c:pt>
              </c:numCache>
            </c:numRef>
          </c:val>
          <c:smooth val="0"/>
          <c:extLst>
            <c:ext xmlns:c16="http://schemas.microsoft.com/office/drawing/2014/chart" uri="{C3380CC4-5D6E-409C-BE32-E72D297353CC}">
              <c16:uniqueId val="{00000000-E1C5-4FDB-B6B6-6B8E604F2050}"/>
            </c:ext>
          </c:extLst>
        </c:ser>
        <c:ser>
          <c:idx val="1"/>
          <c:order val="1"/>
          <c:tx>
            <c:strRef>
              <c:f>Sheet1!$C$1</c:f>
              <c:strCache>
                <c:ptCount val="1"/>
                <c:pt idx="0">
                  <c:v>Year before</c:v>
                </c:pt>
              </c:strCache>
            </c:strRef>
          </c:tx>
          <c:spPr>
            <a:ln w="28575" cap="rnd">
              <a:solidFill>
                <a:schemeClr val="bg1">
                  <a:lumMod val="75000"/>
                </a:schemeClr>
              </a:solidFill>
              <a:round/>
            </a:ln>
            <a:effectLst/>
          </c:spPr>
          <c:marker>
            <c:symbol val="none"/>
          </c:marker>
          <c:cat>
            <c:strRef>
              <c:f>Sheet1!$A$2:$A$6</c:f>
              <c:strCache>
                <c:ptCount val="5"/>
                <c:pt idx="0">
                  <c:v>July. '25 </c:v>
                </c:pt>
                <c:pt idx="1">
                  <c:v>Aug. '25</c:v>
                </c:pt>
                <c:pt idx="2">
                  <c:v>Sept. '25 </c:v>
                </c:pt>
                <c:pt idx="3">
                  <c:v>Oct.'25 </c:v>
                </c:pt>
                <c:pt idx="4">
                  <c:v>Nov. '25 to date</c:v>
                </c:pt>
              </c:strCache>
            </c:strRef>
          </c:cat>
          <c:val>
            <c:numRef>
              <c:f>Sheet1!$C$2:$C$6</c:f>
              <c:numCache>
                <c:formatCode>General</c:formatCode>
                <c:ptCount val="5"/>
                <c:pt idx="0">
                  <c:v>8</c:v>
                </c:pt>
                <c:pt idx="1">
                  <c:v>11</c:v>
                </c:pt>
                <c:pt idx="2">
                  <c:v>5</c:v>
                </c:pt>
                <c:pt idx="3">
                  <c:v>10</c:v>
                </c:pt>
                <c:pt idx="4">
                  <c:v>11</c:v>
                </c:pt>
              </c:numCache>
            </c:numRef>
          </c:val>
          <c:smooth val="0"/>
          <c:extLst>
            <c:ext xmlns:c16="http://schemas.microsoft.com/office/drawing/2014/chart" uri="{C3380CC4-5D6E-409C-BE32-E72D297353CC}">
              <c16:uniqueId val="{00000000-308B-457D-962F-975A45B0E149}"/>
            </c:ext>
          </c:extLst>
        </c:ser>
        <c:dLbls>
          <c:showLegendKey val="0"/>
          <c:showVal val="0"/>
          <c:showCatName val="0"/>
          <c:showSerName val="0"/>
          <c:showPercent val="0"/>
          <c:showBubbleSize val="0"/>
        </c:dLbls>
        <c:smooth val="0"/>
        <c:axId val="1640569296"/>
        <c:axId val="1640574096"/>
      </c:lineChart>
      <c:catAx>
        <c:axId val="1640569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nb-NO"/>
          </a:p>
        </c:txPr>
        <c:crossAx val="1640574096"/>
        <c:crosses val="autoZero"/>
        <c:auto val="1"/>
        <c:lblAlgn val="ctr"/>
        <c:lblOffset val="100"/>
        <c:noMultiLvlLbl val="0"/>
      </c:catAx>
      <c:valAx>
        <c:axId val="164057409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r>
                  <a:rPr lang="en-GB" sz="1000">
                    <a:solidFill>
                      <a:schemeClr val="tx1"/>
                    </a:solidFill>
                    <a:latin typeface="Arial" panose="020B0604020202020204" pitchFamily="34" charset="0"/>
                    <a:cs typeface="Arial" panose="020B0604020202020204" pitchFamily="34" charset="0"/>
                  </a:rPr>
                  <a:t>#</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nb-N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nb-NO"/>
          </a:p>
        </c:txPr>
        <c:crossAx val="164056929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nb-NO"/>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Rate</c:v>
                </c:pt>
              </c:strCache>
            </c:strRef>
          </c:tx>
          <c:spPr>
            <a:ln w="28575" cap="rnd">
              <a:solidFill>
                <a:srgbClr val="000061"/>
              </a:solidFill>
              <a:round/>
            </a:ln>
            <a:effectLst/>
          </c:spPr>
          <c:marker>
            <c:symbol val="none"/>
          </c:marker>
          <c:cat>
            <c:strRef>
              <c:f>Sheet1!$A$2:$A$6</c:f>
              <c:strCache>
                <c:ptCount val="5"/>
                <c:pt idx="0">
                  <c:v>July. '25</c:v>
                </c:pt>
                <c:pt idx="1">
                  <c:v>Aug. '25</c:v>
                </c:pt>
                <c:pt idx="2">
                  <c:v>Sept. '25 </c:v>
                </c:pt>
                <c:pt idx="3">
                  <c:v>Oct. '25</c:v>
                </c:pt>
                <c:pt idx="4">
                  <c:v>Nov. '25 to date</c:v>
                </c:pt>
              </c:strCache>
            </c:strRef>
          </c:cat>
          <c:val>
            <c:numRef>
              <c:f>Sheet1!$B$2:$B$6</c:f>
              <c:numCache>
                <c:formatCode>#,##0</c:formatCode>
                <c:ptCount val="5"/>
                <c:pt idx="0">
                  <c:v>4093</c:v>
                </c:pt>
                <c:pt idx="1">
                  <c:v>4632</c:v>
                </c:pt>
                <c:pt idx="2" formatCode="General">
                  <c:v>6652.2972970000001</c:v>
                </c:pt>
                <c:pt idx="3" formatCode="General">
                  <c:v>7302.4</c:v>
                </c:pt>
                <c:pt idx="4" formatCode="General">
                  <c:v>4865.7777779999997</c:v>
                </c:pt>
              </c:numCache>
            </c:numRef>
          </c:val>
          <c:smooth val="0"/>
          <c:extLst>
            <c:ext xmlns:c16="http://schemas.microsoft.com/office/drawing/2014/chart" uri="{C3380CC4-5D6E-409C-BE32-E72D297353CC}">
              <c16:uniqueId val="{00000000-B2D3-4994-BA2E-794FEC1AB313}"/>
            </c:ext>
          </c:extLst>
        </c:ser>
        <c:ser>
          <c:idx val="1"/>
          <c:order val="1"/>
          <c:tx>
            <c:strRef>
              <c:f>Sheet1!$C$1</c:f>
              <c:strCache>
                <c:ptCount val="1"/>
                <c:pt idx="0">
                  <c:v>The year before</c:v>
                </c:pt>
              </c:strCache>
            </c:strRef>
          </c:tx>
          <c:spPr>
            <a:ln w="28575" cap="rnd">
              <a:solidFill>
                <a:schemeClr val="bg1">
                  <a:lumMod val="75000"/>
                </a:schemeClr>
              </a:solidFill>
              <a:round/>
            </a:ln>
            <a:effectLst/>
          </c:spPr>
          <c:marker>
            <c:symbol val="none"/>
          </c:marker>
          <c:cat>
            <c:strRef>
              <c:f>Sheet1!$A$2:$A$6</c:f>
              <c:strCache>
                <c:ptCount val="5"/>
                <c:pt idx="0">
                  <c:v>July. '25</c:v>
                </c:pt>
                <c:pt idx="1">
                  <c:v>Aug. '25</c:v>
                </c:pt>
                <c:pt idx="2">
                  <c:v>Sept. '25 </c:v>
                </c:pt>
                <c:pt idx="3">
                  <c:v>Oct. '25</c:v>
                </c:pt>
                <c:pt idx="4">
                  <c:v>Nov. '25 to date</c:v>
                </c:pt>
              </c:strCache>
            </c:strRef>
          </c:cat>
          <c:val>
            <c:numRef>
              <c:f>Sheet1!$C$2:$C$6</c:f>
              <c:numCache>
                <c:formatCode>General</c:formatCode>
                <c:ptCount val="5"/>
                <c:pt idx="0">
                  <c:v>16522</c:v>
                </c:pt>
                <c:pt idx="1">
                  <c:v>9108</c:v>
                </c:pt>
                <c:pt idx="2">
                  <c:v>16948</c:v>
                </c:pt>
                <c:pt idx="3">
                  <c:v>6578.52</c:v>
                </c:pt>
                <c:pt idx="4">
                  <c:v>4682</c:v>
                </c:pt>
              </c:numCache>
            </c:numRef>
          </c:val>
          <c:smooth val="0"/>
          <c:extLst>
            <c:ext xmlns:c16="http://schemas.microsoft.com/office/drawing/2014/chart" uri="{C3380CC4-5D6E-409C-BE32-E72D297353CC}">
              <c16:uniqueId val="{00000000-57AB-5A48-906A-213947154AAC}"/>
            </c:ext>
          </c:extLst>
        </c:ser>
        <c:dLbls>
          <c:showLegendKey val="0"/>
          <c:showVal val="0"/>
          <c:showCatName val="0"/>
          <c:showSerName val="0"/>
          <c:showPercent val="0"/>
          <c:showBubbleSize val="0"/>
        </c:dLbls>
        <c:smooth val="0"/>
        <c:axId val="1640569296"/>
        <c:axId val="1640574096"/>
      </c:lineChart>
      <c:catAx>
        <c:axId val="1640569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nb-NO"/>
          </a:p>
        </c:txPr>
        <c:crossAx val="1640574096"/>
        <c:crosses val="autoZero"/>
        <c:auto val="1"/>
        <c:lblAlgn val="ctr"/>
        <c:lblOffset val="100"/>
        <c:noMultiLvlLbl val="0"/>
      </c:catAx>
      <c:valAx>
        <c:axId val="164057409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GB" sz="1000">
                    <a:solidFill>
                      <a:schemeClr val="tx1"/>
                    </a:solidFill>
                  </a:rPr>
                  <a:t>GBP/day</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nb-NO"/>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nb-NO"/>
          </a:p>
        </c:txPr>
        <c:crossAx val="164056929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pPr>
      <a:endParaRPr lang="nb-N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508106661068016"/>
          <c:y val="4.2211422239347089E-2"/>
          <c:w val="0.8619754535908305"/>
          <c:h val="0.79275469008040578"/>
        </c:manualLayout>
      </c:layout>
      <c:lineChart>
        <c:grouping val="standard"/>
        <c:varyColors val="0"/>
        <c:ser>
          <c:idx val="0"/>
          <c:order val="0"/>
          <c:tx>
            <c:strRef>
              <c:f>Sheet1!$B$1</c:f>
              <c:strCache>
                <c:ptCount val="1"/>
                <c:pt idx="0">
                  <c:v>Series 1</c:v>
                </c:pt>
              </c:strCache>
            </c:strRef>
          </c:tx>
          <c:spPr>
            <a:ln w="28575" cap="rnd">
              <a:solidFill>
                <a:srgbClr val="000061"/>
              </a:solidFill>
              <a:round/>
            </a:ln>
            <a:effectLst/>
          </c:spPr>
          <c:marker>
            <c:symbol val="none"/>
          </c:marker>
          <c:cat>
            <c:strRef>
              <c:f>Sheet1!$A$2:$A$6</c:f>
              <c:strCache>
                <c:ptCount val="5"/>
                <c:pt idx="0">
                  <c:v>July. '25 </c:v>
                </c:pt>
                <c:pt idx="1">
                  <c:v>Aug. '25 </c:v>
                </c:pt>
                <c:pt idx="2">
                  <c:v>Sept. '25 </c:v>
                </c:pt>
                <c:pt idx="3">
                  <c:v>Oct. '25 </c:v>
                </c:pt>
                <c:pt idx="4">
                  <c:v>Nov. '25 to date</c:v>
                </c:pt>
              </c:strCache>
            </c:strRef>
          </c:cat>
          <c:val>
            <c:numRef>
              <c:f>Sheet1!$B$2:$B$6</c:f>
              <c:numCache>
                <c:formatCode>General</c:formatCode>
                <c:ptCount val="5"/>
                <c:pt idx="0">
                  <c:v>29</c:v>
                </c:pt>
                <c:pt idx="1">
                  <c:v>31</c:v>
                </c:pt>
                <c:pt idx="2">
                  <c:v>37</c:v>
                </c:pt>
                <c:pt idx="3">
                  <c:v>35</c:v>
                </c:pt>
                <c:pt idx="4">
                  <c:v>9</c:v>
                </c:pt>
              </c:numCache>
            </c:numRef>
          </c:val>
          <c:smooth val="0"/>
          <c:extLst>
            <c:ext xmlns:c16="http://schemas.microsoft.com/office/drawing/2014/chart" uri="{C3380CC4-5D6E-409C-BE32-E72D297353CC}">
              <c16:uniqueId val="{00000000-E1C5-4FDB-B6B6-6B8E604F2050}"/>
            </c:ext>
          </c:extLst>
        </c:ser>
        <c:ser>
          <c:idx val="1"/>
          <c:order val="1"/>
          <c:tx>
            <c:strRef>
              <c:f>Sheet1!$C$1</c:f>
              <c:strCache>
                <c:ptCount val="1"/>
                <c:pt idx="0">
                  <c:v>Last Year</c:v>
                </c:pt>
              </c:strCache>
            </c:strRef>
          </c:tx>
          <c:spPr>
            <a:ln w="28575" cap="rnd">
              <a:solidFill>
                <a:schemeClr val="bg1">
                  <a:lumMod val="75000"/>
                </a:schemeClr>
              </a:solidFill>
              <a:round/>
            </a:ln>
            <a:effectLst/>
          </c:spPr>
          <c:marker>
            <c:symbol val="none"/>
          </c:marker>
          <c:cat>
            <c:strRef>
              <c:f>Sheet1!$A$2:$A$6</c:f>
              <c:strCache>
                <c:ptCount val="5"/>
                <c:pt idx="0">
                  <c:v>July. '25 </c:v>
                </c:pt>
                <c:pt idx="1">
                  <c:v>Aug. '25 </c:v>
                </c:pt>
                <c:pt idx="2">
                  <c:v>Sept. '25 </c:v>
                </c:pt>
                <c:pt idx="3">
                  <c:v>Oct. '25 </c:v>
                </c:pt>
                <c:pt idx="4">
                  <c:v>Nov. '25 to date</c:v>
                </c:pt>
              </c:strCache>
            </c:strRef>
          </c:cat>
          <c:val>
            <c:numRef>
              <c:f>Sheet1!$C$2:$C$6</c:f>
              <c:numCache>
                <c:formatCode>General</c:formatCode>
                <c:ptCount val="5"/>
                <c:pt idx="0">
                  <c:v>23</c:v>
                </c:pt>
                <c:pt idx="1">
                  <c:v>29</c:v>
                </c:pt>
                <c:pt idx="2">
                  <c:v>31</c:v>
                </c:pt>
                <c:pt idx="3">
                  <c:v>31</c:v>
                </c:pt>
                <c:pt idx="4">
                  <c:v>30</c:v>
                </c:pt>
              </c:numCache>
            </c:numRef>
          </c:val>
          <c:smooth val="0"/>
          <c:extLst>
            <c:ext xmlns:c16="http://schemas.microsoft.com/office/drawing/2014/chart" uri="{C3380CC4-5D6E-409C-BE32-E72D297353CC}">
              <c16:uniqueId val="{00000000-FCCC-40F1-BB26-8392A2C1AD3B}"/>
            </c:ext>
          </c:extLst>
        </c:ser>
        <c:dLbls>
          <c:showLegendKey val="0"/>
          <c:showVal val="0"/>
          <c:showCatName val="0"/>
          <c:showSerName val="0"/>
          <c:showPercent val="0"/>
          <c:showBubbleSize val="0"/>
        </c:dLbls>
        <c:smooth val="0"/>
        <c:axId val="1640569296"/>
        <c:axId val="1640574096"/>
      </c:lineChart>
      <c:catAx>
        <c:axId val="1640569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nb-NO"/>
          </a:p>
        </c:txPr>
        <c:crossAx val="1640574096"/>
        <c:crosses val="autoZero"/>
        <c:auto val="1"/>
        <c:lblAlgn val="ctr"/>
        <c:lblOffset val="100"/>
        <c:noMultiLvlLbl val="0"/>
      </c:catAx>
      <c:valAx>
        <c:axId val="164057409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r>
                  <a:rPr lang="en-GB" sz="1000">
                    <a:solidFill>
                      <a:schemeClr val="tx1"/>
                    </a:solidFill>
                    <a:latin typeface="Arial" panose="020B0604020202020204" pitchFamily="34" charset="0"/>
                    <a:cs typeface="Arial" panose="020B0604020202020204" pitchFamily="34" charset="0"/>
                  </a:rPr>
                  <a:t>#</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nb-N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nb-NO"/>
          </a:p>
        </c:txPr>
        <c:crossAx val="164056929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nb-NO"/>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600583541129857"/>
          <c:y val="4.8770997375328085E-2"/>
          <c:w val="0.79199712322913751"/>
          <c:h val="0.78056856955380582"/>
        </c:manualLayout>
      </c:layout>
      <c:lineChart>
        <c:grouping val="standard"/>
        <c:varyColors val="0"/>
        <c:ser>
          <c:idx val="0"/>
          <c:order val="0"/>
          <c:tx>
            <c:strRef>
              <c:f>Sheet1!$B$1</c:f>
              <c:strCache>
                <c:ptCount val="1"/>
                <c:pt idx="0">
                  <c:v>Rate</c:v>
                </c:pt>
              </c:strCache>
            </c:strRef>
          </c:tx>
          <c:spPr>
            <a:ln w="28575" cap="rnd">
              <a:solidFill>
                <a:srgbClr val="000061"/>
              </a:solidFill>
              <a:round/>
            </a:ln>
            <a:effectLst/>
          </c:spPr>
          <c:marker>
            <c:symbol val="none"/>
          </c:marker>
          <c:cat>
            <c:strRef>
              <c:f>Sheet1!$A$2:$A$6</c:f>
              <c:strCache>
                <c:ptCount val="5"/>
                <c:pt idx="0">
                  <c:v>July. '25 </c:v>
                </c:pt>
                <c:pt idx="1">
                  <c:v>Aug. '25 </c:v>
                </c:pt>
                <c:pt idx="2">
                  <c:v>Sept. '25 </c:v>
                </c:pt>
                <c:pt idx="3">
                  <c:v>Oct.'25 </c:v>
                </c:pt>
                <c:pt idx="4">
                  <c:v>Nov. '25 to date</c:v>
                </c:pt>
              </c:strCache>
            </c:strRef>
          </c:cat>
          <c:val>
            <c:numRef>
              <c:f>Sheet1!$B$2:$B$6</c:f>
              <c:numCache>
                <c:formatCode>General</c:formatCode>
                <c:ptCount val="5"/>
                <c:pt idx="0" formatCode="#,##0">
                  <c:v>145000</c:v>
                </c:pt>
                <c:pt idx="1">
                  <c:v>216764.7059</c:v>
                </c:pt>
                <c:pt idx="2">
                  <c:v>571666.66669999994</c:v>
                </c:pt>
                <c:pt idx="3" formatCode="#,##0">
                  <c:v>960000</c:v>
                </c:pt>
                <c:pt idx="4">
                  <c:v>500000</c:v>
                </c:pt>
              </c:numCache>
            </c:numRef>
          </c:val>
          <c:smooth val="0"/>
          <c:extLst>
            <c:ext xmlns:c16="http://schemas.microsoft.com/office/drawing/2014/chart" uri="{C3380CC4-5D6E-409C-BE32-E72D297353CC}">
              <c16:uniqueId val="{00000000-75F0-410B-8BC5-1C50F0C7B441}"/>
            </c:ext>
          </c:extLst>
        </c:ser>
        <c:ser>
          <c:idx val="1"/>
          <c:order val="1"/>
          <c:tx>
            <c:strRef>
              <c:f>Sheet1!$C$1</c:f>
              <c:strCache>
                <c:ptCount val="1"/>
                <c:pt idx="0">
                  <c:v>The year before</c:v>
                </c:pt>
              </c:strCache>
            </c:strRef>
          </c:tx>
          <c:spPr>
            <a:ln w="28575" cap="rnd">
              <a:solidFill>
                <a:schemeClr val="bg1">
                  <a:lumMod val="75000"/>
                </a:schemeClr>
              </a:solidFill>
              <a:round/>
            </a:ln>
            <a:effectLst/>
          </c:spPr>
          <c:marker>
            <c:symbol val="none"/>
          </c:marker>
          <c:cat>
            <c:strRef>
              <c:f>Sheet1!$A$2:$A$6</c:f>
              <c:strCache>
                <c:ptCount val="5"/>
                <c:pt idx="0">
                  <c:v>July. '25 </c:v>
                </c:pt>
                <c:pt idx="1">
                  <c:v>Aug. '25 </c:v>
                </c:pt>
                <c:pt idx="2">
                  <c:v>Sept. '25 </c:v>
                </c:pt>
                <c:pt idx="3">
                  <c:v>Oct.'25 </c:v>
                </c:pt>
                <c:pt idx="4">
                  <c:v>Nov. '25 to date</c:v>
                </c:pt>
              </c:strCache>
            </c:strRef>
          </c:cat>
          <c:val>
            <c:numRef>
              <c:f>Sheet1!$C$2:$C$6</c:f>
              <c:numCache>
                <c:formatCode>General</c:formatCode>
                <c:ptCount val="5"/>
                <c:pt idx="0">
                  <c:v>928684</c:v>
                </c:pt>
                <c:pt idx="1">
                  <c:v>835384.61540000001</c:v>
                </c:pt>
                <c:pt idx="2">
                  <c:v>466062</c:v>
                </c:pt>
                <c:pt idx="3">
                  <c:v>235666.6667</c:v>
                </c:pt>
                <c:pt idx="4">
                  <c:v>235667</c:v>
                </c:pt>
              </c:numCache>
            </c:numRef>
          </c:val>
          <c:smooth val="0"/>
          <c:extLst>
            <c:ext xmlns:c16="http://schemas.microsoft.com/office/drawing/2014/chart" uri="{C3380CC4-5D6E-409C-BE32-E72D297353CC}">
              <c16:uniqueId val="{00000000-E02F-564B-A3F8-D4630D655832}"/>
            </c:ext>
          </c:extLst>
        </c:ser>
        <c:dLbls>
          <c:showLegendKey val="0"/>
          <c:showVal val="0"/>
          <c:showCatName val="0"/>
          <c:showSerName val="0"/>
          <c:showPercent val="0"/>
          <c:showBubbleSize val="0"/>
        </c:dLbls>
        <c:smooth val="0"/>
        <c:axId val="1876224464"/>
        <c:axId val="1876223024"/>
      </c:lineChart>
      <c:catAx>
        <c:axId val="1876224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nb-NO"/>
          </a:p>
        </c:txPr>
        <c:crossAx val="1876223024"/>
        <c:crosses val="autoZero"/>
        <c:auto val="1"/>
        <c:lblAlgn val="ctr"/>
        <c:lblOffset val="100"/>
        <c:noMultiLvlLbl val="0"/>
      </c:catAx>
      <c:valAx>
        <c:axId val="1876223024"/>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r>
                  <a:rPr lang="en-GB" sz="1000">
                    <a:solidFill>
                      <a:schemeClr val="tx1"/>
                    </a:solidFill>
                    <a:latin typeface="Arial" panose="020B0604020202020204" pitchFamily="34" charset="0"/>
                    <a:cs typeface="Arial" panose="020B0604020202020204" pitchFamily="34" charset="0"/>
                  </a:rPr>
                  <a:t>NOK/day</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nb-NO"/>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nb-NO"/>
          </a:p>
        </c:txPr>
        <c:crossAx val="187622446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nb-N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rgbClr val="000061"/>
              </a:solidFill>
              <a:round/>
            </a:ln>
            <a:effectLst/>
          </c:spPr>
          <c:marker>
            <c:symbol val="none"/>
          </c:marker>
          <c:cat>
            <c:strRef>
              <c:f>Sheet1!$A$2:$A$6</c:f>
              <c:strCache>
                <c:ptCount val="5"/>
                <c:pt idx="0">
                  <c:v>July. '25 </c:v>
                </c:pt>
                <c:pt idx="1">
                  <c:v>Aug. '25 </c:v>
                </c:pt>
                <c:pt idx="2">
                  <c:v>Sept. '25 </c:v>
                </c:pt>
                <c:pt idx="3">
                  <c:v>Oct.'25 </c:v>
                </c:pt>
                <c:pt idx="4">
                  <c:v>Nov. '25 to date</c:v>
                </c:pt>
              </c:strCache>
            </c:strRef>
          </c:cat>
          <c:val>
            <c:numRef>
              <c:f>Sheet1!$B$2:$B$6</c:f>
              <c:numCache>
                <c:formatCode>General</c:formatCode>
                <c:ptCount val="5"/>
                <c:pt idx="0">
                  <c:v>5</c:v>
                </c:pt>
                <c:pt idx="1">
                  <c:v>17</c:v>
                </c:pt>
                <c:pt idx="2">
                  <c:v>9</c:v>
                </c:pt>
                <c:pt idx="3">
                  <c:v>13</c:v>
                </c:pt>
                <c:pt idx="4">
                  <c:v>2</c:v>
                </c:pt>
              </c:numCache>
            </c:numRef>
          </c:val>
          <c:smooth val="0"/>
          <c:extLst>
            <c:ext xmlns:c16="http://schemas.microsoft.com/office/drawing/2014/chart" uri="{C3380CC4-5D6E-409C-BE32-E72D297353CC}">
              <c16:uniqueId val="{00000000-E1C5-4FDB-B6B6-6B8E604F2050}"/>
            </c:ext>
          </c:extLst>
        </c:ser>
        <c:ser>
          <c:idx val="1"/>
          <c:order val="1"/>
          <c:tx>
            <c:strRef>
              <c:f>Sheet1!$C$1</c:f>
              <c:strCache>
                <c:ptCount val="1"/>
                <c:pt idx="0">
                  <c:v>Last Year</c:v>
                </c:pt>
              </c:strCache>
            </c:strRef>
          </c:tx>
          <c:spPr>
            <a:ln w="28575" cap="rnd">
              <a:solidFill>
                <a:schemeClr val="bg1">
                  <a:lumMod val="75000"/>
                </a:schemeClr>
              </a:solidFill>
              <a:round/>
            </a:ln>
            <a:effectLst/>
          </c:spPr>
          <c:marker>
            <c:symbol val="none"/>
          </c:marker>
          <c:cat>
            <c:strRef>
              <c:f>Sheet1!$A$2:$A$6</c:f>
              <c:strCache>
                <c:ptCount val="5"/>
                <c:pt idx="0">
                  <c:v>July. '25 </c:v>
                </c:pt>
                <c:pt idx="1">
                  <c:v>Aug. '25 </c:v>
                </c:pt>
                <c:pt idx="2">
                  <c:v>Sept. '25 </c:v>
                </c:pt>
                <c:pt idx="3">
                  <c:v>Oct.'25 </c:v>
                </c:pt>
                <c:pt idx="4">
                  <c:v>Nov. '25 to date</c:v>
                </c:pt>
              </c:strCache>
            </c:strRef>
          </c:cat>
          <c:val>
            <c:numRef>
              <c:f>Sheet1!$C$2:$C$6</c:f>
              <c:numCache>
                <c:formatCode>General</c:formatCode>
                <c:ptCount val="5"/>
                <c:pt idx="0">
                  <c:v>19</c:v>
                </c:pt>
                <c:pt idx="1">
                  <c:v>13</c:v>
                </c:pt>
                <c:pt idx="2">
                  <c:v>18</c:v>
                </c:pt>
                <c:pt idx="3">
                  <c:v>14</c:v>
                </c:pt>
                <c:pt idx="4">
                  <c:v>14</c:v>
                </c:pt>
              </c:numCache>
            </c:numRef>
          </c:val>
          <c:smooth val="0"/>
          <c:extLst>
            <c:ext xmlns:c16="http://schemas.microsoft.com/office/drawing/2014/chart" uri="{C3380CC4-5D6E-409C-BE32-E72D297353CC}">
              <c16:uniqueId val="{00000001-701B-43CE-B827-8F6C1115F8C8}"/>
            </c:ext>
          </c:extLst>
        </c:ser>
        <c:dLbls>
          <c:showLegendKey val="0"/>
          <c:showVal val="0"/>
          <c:showCatName val="0"/>
          <c:showSerName val="0"/>
          <c:showPercent val="0"/>
          <c:showBubbleSize val="0"/>
        </c:dLbls>
        <c:smooth val="0"/>
        <c:axId val="1640569296"/>
        <c:axId val="1640574096"/>
      </c:lineChart>
      <c:catAx>
        <c:axId val="1640569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nb-NO"/>
          </a:p>
        </c:txPr>
        <c:crossAx val="1640574096"/>
        <c:crosses val="autoZero"/>
        <c:auto val="1"/>
        <c:lblAlgn val="ctr"/>
        <c:lblOffset val="100"/>
        <c:noMultiLvlLbl val="0"/>
      </c:catAx>
      <c:valAx>
        <c:axId val="164057409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r>
                  <a:rPr lang="en-GB" sz="1000">
                    <a:solidFill>
                      <a:schemeClr val="tx1"/>
                    </a:solidFill>
                    <a:latin typeface="Arial" panose="020B0604020202020204" pitchFamily="34" charset="0"/>
                    <a:cs typeface="Arial" panose="020B0604020202020204" pitchFamily="34" charset="0"/>
                  </a:rPr>
                  <a:t>#</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nb-N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nb-NO"/>
          </a:p>
        </c:txPr>
        <c:crossAx val="164056929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nb-NO"/>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Rate</c:v>
                </c:pt>
              </c:strCache>
            </c:strRef>
          </c:tx>
          <c:spPr>
            <a:ln w="28575" cap="rnd">
              <a:solidFill>
                <a:srgbClr val="000061"/>
              </a:solidFill>
              <a:round/>
            </a:ln>
            <a:effectLst/>
          </c:spPr>
          <c:marker>
            <c:symbol val="none"/>
          </c:marker>
          <c:cat>
            <c:strRef>
              <c:f>Sheet1!$A$2:$A$6</c:f>
              <c:strCache>
                <c:ptCount val="5"/>
                <c:pt idx="0">
                  <c:v>July. '25 </c:v>
                </c:pt>
                <c:pt idx="1">
                  <c:v>Aug. '25 </c:v>
                </c:pt>
                <c:pt idx="2">
                  <c:v>Sept. '25 </c:v>
                </c:pt>
                <c:pt idx="3">
                  <c:v>Oct. '25 </c:v>
                </c:pt>
                <c:pt idx="4">
                  <c:v>Nov. '25 to date</c:v>
                </c:pt>
              </c:strCache>
            </c:strRef>
          </c:cat>
          <c:val>
            <c:numRef>
              <c:f>Sheet1!$B$2:$B$6</c:f>
              <c:numCache>
                <c:formatCode>#,##0</c:formatCode>
                <c:ptCount val="5"/>
                <c:pt idx="0">
                  <c:v>14833.333329999999</c:v>
                </c:pt>
                <c:pt idx="1">
                  <c:v>15081.25</c:v>
                </c:pt>
                <c:pt idx="2">
                  <c:v>33522</c:v>
                </c:pt>
                <c:pt idx="3" formatCode="General">
                  <c:v>51561.14286</c:v>
                </c:pt>
                <c:pt idx="4" formatCode="General">
                  <c:v>52672.333330000001</c:v>
                </c:pt>
              </c:numCache>
            </c:numRef>
          </c:val>
          <c:smooth val="0"/>
          <c:extLst>
            <c:ext xmlns:c16="http://schemas.microsoft.com/office/drawing/2014/chart" uri="{C3380CC4-5D6E-409C-BE32-E72D297353CC}">
              <c16:uniqueId val="{00000000-B2D3-4994-BA2E-794FEC1AB313}"/>
            </c:ext>
          </c:extLst>
        </c:ser>
        <c:ser>
          <c:idx val="1"/>
          <c:order val="1"/>
          <c:tx>
            <c:strRef>
              <c:f>Sheet1!$C$1</c:f>
              <c:strCache>
                <c:ptCount val="1"/>
                <c:pt idx="0">
                  <c:v>The year before</c:v>
                </c:pt>
              </c:strCache>
            </c:strRef>
          </c:tx>
          <c:spPr>
            <a:ln w="28575" cap="rnd">
              <a:solidFill>
                <a:schemeClr val="bg1">
                  <a:lumMod val="75000"/>
                </a:schemeClr>
              </a:solidFill>
              <a:round/>
            </a:ln>
            <a:effectLst/>
          </c:spPr>
          <c:marker>
            <c:symbol val="none"/>
          </c:marker>
          <c:cat>
            <c:strRef>
              <c:f>Sheet1!$A$2:$A$6</c:f>
              <c:strCache>
                <c:ptCount val="5"/>
                <c:pt idx="0">
                  <c:v>July. '25 </c:v>
                </c:pt>
                <c:pt idx="1">
                  <c:v>Aug. '25 </c:v>
                </c:pt>
                <c:pt idx="2">
                  <c:v>Sept. '25 </c:v>
                </c:pt>
                <c:pt idx="3">
                  <c:v>Oct. '25 </c:v>
                </c:pt>
                <c:pt idx="4">
                  <c:v>Nov. '25 to date</c:v>
                </c:pt>
              </c:strCache>
            </c:strRef>
          </c:cat>
          <c:val>
            <c:numRef>
              <c:f>Sheet1!$C$2:$C$6</c:f>
              <c:numCache>
                <c:formatCode>General</c:formatCode>
                <c:ptCount val="5"/>
                <c:pt idx="0">
                  <c:v>47676</c:v>
                </c:pt>
                <c:pt idx="1">
                  <c:v>35495</c:v>
                </c:pt>
                <c:pt idx="2">
                  <c:v>29567</c:v>
                </c:pt>
                <c:pt idx="3">
                  <c:v>19834.28</c:v>
                </c:pt>
                <c:pt idx="4">
                  <c:v>20615</c:v>
                </c:pt>
              </c:numCache>
            </c:numRef>
          </c:val>
          <c:smooth val="0"/>
          <c:extLst>
            <c:ext xmlns:c16="http://schemas.microsoft.com/office/drawing/2014/chart" uri="{C3380CC4-5D6E-409C-BE32-E72D297353CC}">
              <c16:uniqueId val="{00000000-BBC3-D249-8344-9ECF5460EAE1}"/>
            </c:ext>
          </c:extLst>
        </c:ser>
        <c:dLbls>
          <c:showLegendKey val="0"/>
          <c:showVal val="0"/>
          <c:showCatName val="0"/>
          <c:showSerName val="0"/>
          <c:showPercent val="0"/>
          <c:showBubbleSize val="0"/>
        </c:dLbls>
        <c:smooth val="0"/>
        <c:axId val="1640569296"/>
        <c:axId val="1640574096"/>
      </c:lineChart>
      <c:catAx>
        <c:axId val="1640569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nb-NO"/>
          </a:p>
        </c:txPr>
        <c:crossAx val="1640574096"/>
        <c:crosses val="autoZero"/>
        <c:auto val="1"/>
        <c:lblAlgn val="ctr"/>
        <c:lblOffset val="100"/>
        <c:noMultiLvlLbl val="0"/>
      </c:catAx>
      <c:valAx>
        <c:axId val="164057409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r>
                  <a:rPr lang="en-GB" sz="1000">
                    <a:solidFill>
                      <a:schemeClr val="tx1"/>
                    </a:solidFill>
                    <a:latin typeface="Arial" panose="020B0604020202020204" pitchFamily="34" charset="0"/>
                    <a:cs typeface="Arial" panose="020B0604020202020204" pitchFamily="34" charset="0"/>
                  </a:rPr>
                  <a:t>GBP/day</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nb-NO"/>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nb-NO"/>
          </a:p>
        </c:txPr>
        <c:crossAx val="1640569296"/>
        <c:crosses val="autoZero"/>
        <c:crossBetween val="between"/>
        <c:majorUnit val="1000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nb-N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079913248110201"/>
          <c:y val="4.7317627648149348E-2"/>
          <c:w val="0.8754711545550008"/>
          <c:h val="0.86312693139906493"/>
        </c:manualLayout>
      </c:layout>
      <c:lineChart>
        <c:grouping val="standard"/>
        <c:varyColors val="0"/>
        <c:ser>
          <c:idx val="0"/>
          <c:order val="0"/>
          <c:tx>
            <c:strRef>
              <c:f>Sheet1!$B$1</c:f>
              <c:strCache>
                <c:ptCount val="1"/>
                <c:pt idx="0">
                  <c:v>Series 1</c:v>
                </c:pt>
              </c:strCache>
            </c:strRef>
          </c:tx>
          <c:spPr>
            <a:ln w="28575" cap="rnd">
              <a:solidFill>
                <a:srgbClr val="000061"/>
              </a:solidFill>
              <a:round/>
            </a:ln>
            <a:effectLst/>
          </c:spPr>
          <c:marker>
            <c:symbol val="none"/>
          </c:marker>
          <c:cat>
            <c:strRef>
              <c:f>Sheet1!$A$2:$A$6</c:f>
              <c:strCache>
                <c:ptCount val="5"/>
                <c:pt idx="0">
                  <c:v>July. '25  </c:v>
                </c:pt>
                <c:pt idx="1">
                  <c:v>Aug. '25  </c:v>
                </c:pt>
                <c:pt idx="2">
                  <c:v>Sept. '25  </c:v>
                </c:pt>
                <c:pt idx="3">
                  <c:v>Oct. '25</c:v>
                </c:pt>
                <c:pt idx="4">
                  <c:v>Nov. '25 to date</c:v>
                </c:pt>
              </c:strCache>
            </c:strRef>
          </c:cat>
          <c:val>
            <c:numRef>
              <c:f>Sheet1!$B$2:$B$6</c:f>
              <c:numCache>
                <c:formatCode>General</c:formatCode>
                <c:ptCount val="5"/>
                <c:pt idx="0">
                  <c:v>18</c:v>
                </c:pt>
                <c:pt idx="1">
                  <c:v>16</c:v>
                </c:pt>
                <c:pt idx="2">
                  <c:v>15</c:v>
                </c:pt>
                <c:pt idx="3">
                  <c:v>14</c:v>
                </c:pt>
                <c:pt idx="4">
                  <c:v>6</c:v>
                </c:pt>
              </c:numCache>
            </c:numRef>
          </c:val>
          <c:smooth val="0"/>
          <c:extLst>
            <c:ext xmlns:c16="http://schemas.microsoft.com/office/drawing/2014/chart" uri="{C3380CC4-5D6E-409C-BE32-E72D297353CC}">
              <c16:uniqueId val="{00000000-E1C5-4FDB-B6B6-6B8E604F2050}"/>
            </c:ext>
          </c:extLst>
        </c:ser>
        <c:ser>
          <c:idx val="1"/>
          <c:order val="1"/>
          <c:tx>
            <c:strRef>
              <c:f>Sheet1!$C$1</c:f>
              <c:strCache>
                <c:ptCount val="1"/>
                <c:pt idx="0">
                  <c:v>Last Year</c:v>
                </c:pt>
              </c:strCache>
            </c:strRef>
          </c:tx>
          <c:spPr>
            <a:ln w="28575" cap="rnd">
              <a:solidFill>
                <a:srgbClr val="BFBFBF"/>
              </a:solidFill>
              <a:round/>
            </a:ln>
            <a:effectLst/>
          </c:spPr>
          <c:marker>
            <c:symbol val="none"/>
          </c:marker>
          <c:cat>
            <c:strRef>
              <c:f>Sheet1!$A$2:$A$6</c:f>
              <c:strCache>
                <c:ptCount val="5"/>
                <c:pt idx="0">
                  <c:v>July. '25  </c:v>
                </c:pt>
                <c:pt idx="1">
                  <c:v>Aug. '25  </c:v>
                </c:pt>
                <c:pt idx="2">
                  <c:v>Sept. '25  </c:v>
                </c:pt>
                <c:pt idx="3">
                  <c:v>Oct. '25</c:v>
                </c:pt>
                <c:pt idx="4">
                  <c:v>Nov. '25 to date</c:v>
                </c:pt>
              </c:strCache>
            </c:strRef>
          </c:cat>
          <c:val>
            <c:numRef>
              <c:f>Sheet1!$C$2:$C$6</c:f>
              <c:numCache>
                <c:formatCode>General</c:formatCode>
                <c:ptCount val="5"/>
                <c:pt idx="0">
                  <c:v>28</c:v>
                </c:pt>
                <c:pt idx="1">
                  <c:v>18</c:v>
                </c:pt>
                <c:pt idx="2">
                  <c:v>25</c:v>
                </c:pt>
                <c:pt idx="3">
                  <c:v>24</c:v>
                </c:pt>
                <c:pt idx="4">
                  <c:v>11</c:v>
                </c:pt>
              </c:numCache>
            </c:numRef>
          </c:val>
          <c:smooth val="0"/>
          <c:extLst>
            <c:ext xmlns:c16="http://schemas.microsoft.com/office/drawing/2014/chart" uri="{C3380CC4-5D6E-409C-BE32-E72D297353CC}">
              <c16:uniqueId val="{00000001-19DA-4E07-A556-A200CF0BBFE1}"/>
            </c:ext>
          </c:extLst>
        </c:ser>
        <c:dLbls>
          <c:showLegendKey val="0"/>
          <c:showVal val="0"/>
          <c:showCatName val="0"/>
          <c:showSerName val="0"/>
          <c:showPercent val="0"/>
          <c:showBubbleSize val="0"/>
        </c:dLbls>
        <c:smooth val="0"/>
        <c:axId val="1640569296"/>
        <c:axId val="1640574096"/>
      </c:lineChart>
      <c:catAx>
        <c:axId val="1640569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nb-NO"/>
          </a:p>
        </c:txPr>
        <c:crossAx val="1640574096"/>
        <c:crosses val="autoZero"/>
        <c:auto val="1"/>
        <c:lblAlgn val="ctr"/>
        <c:lblOffset val="100"/>
        <c:noMultiLvlLbl val="0"/>
      </c:catAx>
      <c:valAx>
        <c:axId val="164057409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r>
                  <a:rPr lang="en-GB" sz="1000">
                    <a:solidFill>
                      <a:schemeClr val="tx1"/>
                    </a:solidFill>
                    <a:latin typeface="Arial" panose="020B0604020202020204" pitchFamily="34" charset="0"/>
                    <a:cs typeface="Arial" panose="020B0604020202020204" pitchFamily="34" charset="0"/>
                  </a:rPr>
                  <a:t>#</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nb-N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nb-NO"/>
          </a:p>
        </c:txPr>
        <c:crossAx val="164056929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nb-NO"/>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0.86753</cdr:x>
      <cdr:y>0.55023</cdr:y>
    </cdr:from>
    <cdr:to>
      <cdr:x>0.93877</cdr:x>
      <cdr:y>0.62668</cdr:y>
    </cdr:to>
    <cdr:sp macro="" textlink="">
      <cdr:nvSpPr>
        <cdr:cNvPr id="3" name="TextBox 19">
          <a:extLst xmlns:a="http://schemas.openxmlformats.org/drawingml/2006/main">
            <a:ext uri="{FF2B5EF4-FFF2-40B4-BE49-F238E27FC236}">
              <a16:creationId xmlns:a16="http://schemas.microsoft.com/office/drawing/2014/main" id="{9E999EA4-D5CC-358E-33C7-E9E5C77BFE3B}"/>
            </a:ext>
          </a:extLst>
        </cdr:cNvPr>
        <cdr:cNvSpPr txBox="1"/>
      </cdr:nvSpPr>
      <cdr:spPr>
        <a:xfrm xmlns:a="http://schemas.openxmlformats.org/drawingml/2006/main">
          <a:off x="5230403" y="1772175"/>
          <a:ext cx="429509" cy="24622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GB" sz="1000" b="1" dirty="0">
              <a:solidFill>
                <a:srgbClr val="000061"/>
              </a:solidFill>
              <a:latin typeface="Franklin Gothic Book" panose="020B0503020102020204" pitchFamily="34" charset="0"/>
            </a:rPr>
            <a:t>4</a:t>
          </a:r>
        </a:p>
      </cdr:txBody>
    </cdr:sp>
  </cdr:relSizeAnchor>
  <cdr:relSizeAnchor xmlns:cdr="http://schemas.openxmlformats.org/drawingml/2006/chartDrawing">
    <cdr:from>
      <cdr:x>0.51552</cdr:x>
      <cdr:y>0.5378</cdr:y>
    </cdr:from>
    <cdr:to>
      <cdr:x>0.59837</cdr:x>
      <cdr:y>0.61425</cdr:y>
    </cdr:to>
    <cdr:sp macro="" textlink="">
      <cdr:nvSpPr>
        <cdr:cNvPr id="4" name="TextBox 21">
          <a:extLst xmlns:a="http://schemas.openxmlformats.org/drawingml/2006/main">
            <a:ext uri="{FF2B5EF4-FFF2-40B4-BE49-F238E27FC236}">
              <a16:creationId xmlns:a16="http://schemas.microsoft.com/office/drawing/2014/main" id="{EB7A2AF3-CEBA-E32B-44BD-D3DB4C1DD155}"/>
            </a:ext>
          </a:extLst>
        </cdr:cNvPr>
        <cdr:cNvSpPr txBox="1"/>
      </cdr:nvSpPr>
      <cdr:spPr>
        <a:xfrm xmlns:a="http://schemas.openxmlformats.org/drawingml/2006/main">
          <a:off x="3108113" y="1732126"/>
          <a:ext cx="499506" cy="24622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GB" sz="1000" b="1" dirty="0">
              <a:solidFill>
                <a:srgbClr val="000061"/>
              </a:solidFill>
              <a:latin typeface="Franklin Gothic Book" panose="020B0503020102020204" pitchFamily="34" charset="0"/>
            </a:rPr>
            <a:t>4</a:t>
          </a:r>
        </a:p>
      </cdr:txBody>
    </cdr:sp>
  </cdr:relSizeAnchor>
  <cdr:relSizeAnchor xmlns:cdr="http://schemas.openxmlformats.org/drawingml/2006/chartDrawing">
    <cdr:from>
      <cdr:x>0.16717</cdr:x>
      <cdr:y>0.18033</cdr:y>
    </cdr:from>
    <cdr:to>
      <cdr:x>0.26325</cdr:x>
      <cdr:y>0.25677</cdr:y>
    </cdr:to>
    <cdr:sp macro="" textlink="">
      <cdr:nvSpPr>
        <cdr:cNvPr id="6" name="TextBox 23">
          <a:extLst xmlns:a="http://schemas.openxmlformats.org/drawingml/2006/main">
            <a:ext uri="{FF2B5EF4-FFF2-40B4-BE49-F238E27FC236}">
              <a16:creationId xmlns:a16="http://schemas.microsoft.com/office/drawing/2014/main" id="{88FB8D9F-1F97-4A07-072C-90511F5CB11F}"/>
            </a:ext>
          </a:extLst>
        </cdr:cNvPr>
        <cdr:cNvSpPr txBox="1"/>
      </cdr:nvSpPr>
      <cdr:spPr>
        <a:xfrm xmlns:a="http://schemas.openxmlformats.org/drawingml/2006/main">
          <a:off x="1007866" y="580817"/>
          <a:ext cx="579270" cy="24619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GB" sz="1000" b="1" dirty="0">
              <a:solidFill>
                <a:srgbClr val="000061"/>
              </a:solidFill>
              <a:latin typeface="Franklin Gothic Book" panose="020B0503020102020204" pitchFamily="34" charset="0"/>
            </a:rPr>
            <a:t>9</a:t>
          </a:r>
        </a:p>
      </cdr:txBody>
    </cdr:sp>
  </cdr:relSizeAnchor>
</c:userShapes>
</file>

<file path=ppt/drawings/drawing2.xml><?xml version="1.0" encoding="utf-8"?>
<c:userShapes xmlns:c="http://schemas.openxmlformats.org/drawingml/2006/chart">
  <cdr:relSizeAnchor xmlns:cdr="http://schemas.openxmlformats.org/drawingml/2006/chartDrawing">
    <cdr:from>
      <cdr:x>0.89474</cdr:x>
      <cdr:y>0.56234</cdr:y>
    </cdr:from>
    <cdr:to>
      <cdr:x>0.95542</cdr:x>
      <cdr:y>0.63878</cdr:y>
    </cdr:to>
    <cdr:sp macro="" textlink="">
      <cdr:nvSpPr>
        <cdr:cNvPr id="5" name="TextBox 22">
          <a:extLst xmlns:a="http://schemas.openxmlformats.org/drawingml/2006/main">
            <a:ext uri="{FF2B5EF4-FFF2-40B4-BE49-F238E27FC236}">
              <a16:creationId xmlns:a16="http://schemas.microsoft.com/office/drawing/2014/main" id="{E35C2EFC-49B6-72A8-3FDA-B902FFD176E9}"/>
            </a:ext>
          </a:extLst>
        </cdr:cNvPr>
        <cdr:cNvSpPr txBox="1"/>
      </cdr:nvSpPr>
      <cdr:spPr>
        <a:xfrm xmlns:a="http://schemas.openxmlformats.org/drawingml/2006/main">
          <a:off x="5267464" y="1811189"/>
          <a:ext cx="357232" cy="24619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GB" sz="1000" b="1" dirty="0">
              <a:solidFill>
                <a:srgbClr val="000061"/>
              </a:solidFill>
              <a:latin typeface="Franklin Gothic Book" panose="020B0503020102020204" pitchFamily="34" charset="0"/>
            </a:rPr>
            <a:t>9</a:t>
          </a:r>
        </a:p>
      </cdr:txBody>
    </cdr:sp>
  </cdr:relSizeAnchor>
  <cdr:relSizeAnchor xmlns:cdr="http://schemas.openxmlformats.org/drawingml/2006/chartDrawing">
    <cdr:from>
      <cdr:x>0.17889</cdr:x>
      <cdr:y>0.18563</cdr:y>
    </cdr:from>
    <cdr:to>
      <cdr:x>0.25561</cdr:x>
      <cdr:y>0.26209</cdr:y>
    </cdr:to>
    <cdr:sp macro="" textlink="">
      <cdr:nvSpPr>
        <cdr:cNvPr id="6" name="TextBox 23">
          <a:extLst xmlns:a="http://schemas.openxmlformats.org/drawingml/2006/main">
            <a:ext uri="{FF2B5EF4-FFF2-40B4-BE49-F238E27FC236}">
              <a16:creationId xmlns:a16="http://schemas.microsoft.com/office/drawing/2014/main" id="{88FB8D9F-1F97-4A07-072C-90511F5CB11F}"/>
            </a:ext>
          </a:extLst>
        </cdr:cNvPr>
        <cdr:cNvSpPr txBox="1"/>
      </cdr:nvSpPr>
      <cdr:spPr>
        <a:xfrm xmlns:a="http://schemas.openxmlformats.org/drawingml/2006/main">
          <a:off x="1053146" y="597881"/>
          <a:ext cx="451661" cy="24626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GB" sz="1000" b="1" dirty="0">
              <a:solidFill>
                <a:srgbClr val="000061"/>
              </a:solidFill>
              <a:latin typeface="Franklin Gothic Book" panose="020B0503020102020204" pitchFamily="34" charset="0"/>
            </a:rPr>
            <a:t>29</a:t>
          </a:r>
        </a:p>
      </cdr:txBody>
    </cdr:sp>
  </cdr:relSizeAnchor>
</c:userShapes>
</file>

<file path=ppt/drawings/drawing3.xml><?xml version="1.0" encoding="utf-8"?>
<c:userShapes xmlns:c="http://schemas.openxmlformats.org/drawingml/2006/chart">
  <cdr:relSizeAnchor xmlns:cdr="http://schemas.openxmlformats.org/drawingml/2006/chartDrawing">
    <cdr:from>
      <cdr:x>0.68194</cdr:x>
      <cdr:y>0.28831</cdr:y>
    </cdr:from>
    <cdr:to>
      <cdr:x>0.77759</cdr:x>
      <cdr:y>0.36476</cdr:y>
    </cdr:to>
    <cdr:sp macro="" textlink="">
      <cdr:nvSpPr>
        <cdr:cNvPr id="3" name="TextBox 19">
          <a:extLst xmlns:a="http://schemas.openxmlformats.org/drawingml/2006/main">
            <a:ext uri="{FF2B5EF4-FFF2-40B4-BE49-F238E27FC236}">
              <a16:creationId xmlns:a16="http://schemas.microsoft.com/office/drawing/2014/main" id="{9E999EA4-D5CC-358E-33C7-E9E5C77BFE3B}"/>
            </a:ext>
          </a:extLst>
        </cdr:cNvPr>
        <cdr:cNvSpPr txBox="1"/>
      </cdr:nvSpPr>
      <cdr:spPr>
        <a:xfrm xmlns:a="http://schemas.openxmlformats.org/drawingml/2006/main">
          <a:off x="4186116" y="928589"/>
          <a:ext cx="587150" cy="24623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GB" sz="1000" b="1" dirty="0">
              <a:solidFill>
                <a:srgbClr val="000061"/>
              </a:solidFill>
              <a:latin typeface="Franklin Gothic Book" panose="020B0503020102020204" pitchFamily="34" charset="0"/>
            </a:rPr>
            <a:t>11</a:t>
          </a:r>
        </a:p>
      </cdr:txBody>
    </cdr:sp>
  </cdr:relSizeAnchor>
  <cdr:relSizeAnchor xmlns:cdr="http://schemas.openxmlformats.org/drawingml/2006/chartDrawing">
    <cdr:from>
      <cdr:x>0.51526</cdr:x>
      <cdr:y>0.42674</cdr:y>
    </cdr:from>
    <cdr:to>
      <cdr:x>0.59198</cdr:x>
      <cdr:y>0.5032</cdr:y>
    </cdr:to>
    <cdr:sp macro="" textlink="">
      <cdr:nvSpPr>
        <cdr:cNvPr id="4" name="TextBox 21">
          <a:extLst xmlns:a="http://schemas.openxmlformats.org/drawingml/2006/main">
            <a:ext uri="{FF2B5EF4-FFF2-40B4-BE49-F238E27FC236}">
              <a16:creationId xmlns:a16="http://schemas.microsoft.com/office/drawing/2014/main" id="{EB7A2AF3-CEBA-E32B-44BD-D3DB4C1DD155}"/>
            </a:ext>
          </a:extLst>
        </cdr:cNvPr>
        <cdr:cNvSpPr txBox="1"/>
      </cdr:nvSpPr>
      <cdr:spPr>
        <a:xfrm xmlns:a="http://schemas.openxmlformats.org/drawingml/2006/main">
          <a:off x="3162955" y="1374439"/>
          <a:ext cx="470948" cy="24626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GB" sz="1000" b="1" dirty="0">
              <a:solidFill>
                <a:srgbClr val="000061"/>
              </a:solidFill>
              <a:latin typeface="Franklin Gothic Book" panose="020B0503020102020204" pitchFamily="34" charset="0"/>
            </a:rPr>
            <a:t>9</a:t>
          </a:r>
        </a:p>
      </cdr:txBody>
    </cdr:sp>
  </cdr:relSizeAnchor>
  <cdr:relSizeAnchor xmlns:cdr="http://schemas.openxmlformats.org/drawingml/2006/chartDrawing">
    <cdr:from>
      <cdr:x>0.15557</cdr:x>
      <cdr:y>0.60795</cdr:y>
    </cdr:from>
    <cdr:to>
      <cdr:x>0.26052</cdr:x>
      <cdr:y>0.68555</cdr:y>
    </cdr:to>
    <cdr:sp macro="" textlink="">
      <cdr:nvSpPr>
        <cdr:cNvPr id="5" name="TextBox 22">
          <a:extLst xmlns:a="http://schemas.openxmlformats.org/drawingml/2006/main">
            <a:ext uri="{FF2B5EF4-FFF2-40B4-BE49-F238E27FC236}">
              <a16:creationId xmlns:a16="http://schemas.microsoft.com/office/drawing/2014/main" id="{E35C2EFC-49B6-72A8-3FDA-B902FFD176E9}"/>
            </a:ext>
          </a:extLst>
        </cdr:cNvPr>
        <cdr:cNvSpPr txBox="1"/>
      </cdr:nvSpPr>
      <cdr:spPr>
        <a:xfrm xmlns:a="http://schemas.openxmlformats.org/drawingml/2006/main">
          <a:off x="954975" y="1958066"/>
          <a:ext cx="644238" cy="249933"/>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GB" sz="1000" b="1" dirty="0">
              <a:solidFill>
                <a:srgbClr val="000061"/>
              </a:solidFill>
              <a:latin typeface="Franklin Gothic Book" panose="020B0503020102020204" pitchFamily="34" charset="0"/>
            </a:rPr>
            <a:t>5</a:t>
          </a:r>
        </a:p>
      </cdr:txBody>
    </cdr:sp>
  </cdr:relSizeAnchor>
</c:userShapes>
</file>

<file path=ppt/drawings/drawing4.xml><?xml version="1.0" encoding="utf-8"?>
<c:userShapes xmlns:c="http://schemas.openxmlformats.org/drawingml/2006/chart">
  <cdr:relSizeAnchor xmlns:cdr="http://schemas.openxmlformats.org/drawingml/2006/chartDrawing">
    <cdr:from>
      <cdr:x>0.16265</cdr:x>
      <cdr:y>0.22681</cdr:y>
    </cdr:from>
    <cdr:to>
      <cdr:x>0.30266</cdr:x>
      <cdr:y>0.30326</cdr:y>
    </cdr:to>
    <cdr:sp macro="" textlink="">
      <cdr:nvSpPr>
        <cdr:cNvPr id="3" name="TextBox 19">
          <a:extLst xmlns:a="http://schemas.openxmlformats.org/drawingml/2006/main">
            <a:ext uri="{FF2B5EF4-FFF2-40B4-BE49-F238E27FC236}">
              <a16:creationId xmlns:a16="http://schemas.microsoft.com/office/drawing/2014/main" id="{9E999EA4-D5CC-358E-33C7-E9E5C77BFE3B}"/>
            </a:ext>
          </a:extLst>
        </cdr:cNvPr>
        <cdr:cNvSpPr txBox="1"/>
      </cdr:nvSpPr>
      <cdr:spPr>
        <a:xfrm xmlns:a="http://schemas.openxmlformats.org/drawingml/2006/main">
          <a:off x="957518" y="730520"/>
          <a:ext cx="824258" cy="24622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endParaRPr lang="en-GB" sz="1000" b="1" dirty="0">
            <a:solidFill>
              <a:schemeClr val="bg1">
                <a:lumMod val="65000"/>
              </a:schemeClr>
            </a:solidFill>
            <a:latin typeface="Franklin Gothic Book" panose="020B0503020102020204" pitchFamily="34" charset="0"/>
          </a:endParaRPr>
        </a:p>
      </cdr:txBody>
    </cdr:sp>
  </cdr:relSizeAnchor>
  <cdr:relSizeAnchor xmlns:cdr="http://schemas.openxmlformats.org/drawingml/2006/chartDrawing">
    <cdr:from>
      <cdr:x>0.87162</cdr:x>
      <cdr:y>0.65553</cdr:y>
    </cdr:from>
    <cdr:to>
      <cdr:x>0.94608</cdr:x>
      <cdr:y>0.73198</cdr:y>
    </cdr:to>
    <cdr:sp macro="" textlink="">
      <cdr:nvSpPr>
        <cdr:cNvPr id="5" name="TextBox 22">
          <a:extLst xmlns:a="http://schemas.openxmlformats.org/drawingml/2006/main">
            <a:ext uri="{FF2B5EF4-FFF2-40B4-BE49-F238E27FC236}">
              <a16:creationId xmlns:a16="http://schemas.microsoft.com/office/drawing/2014/main" id="{E35C2EFC-49B6-72A8-3FDA-B902FFD176E9}"/>
            </a:ext>
          </a:extLst>
        </cdr:cNvPr>
        <cdr:cNvSpPr txBox="1"/>
      </cdr:nvSpPr>
      <cdr:spPr>
        <a:xfrm xmlns:a="http://schemas.openxmlformats.org/drawingml/2006/main">
          <a:off x="5131353" y="2111322"/>
          <a:ext cx="438356" cy="24622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GB" sz="1000" b="1" dirty="0">
              <a:solidFill>
                <a:srgbClr val="000061"/>
              </a:solidFill>
              <a:latin typeface="Franklin Gothic Book" panose="020B0503020102020204" pitchFamily="34" charset="0"/>
            </a:rPr>
            <a:t>6</a:t>
          </a:r>
        </a:p>
      </cdr:txBody>
    </cdr:sp>
  </cdr:relSizeAnchor>
  <cdr:relSizeAnchor xmlns:cdr="http://schemas.openxmlformats.org/drawingml/2006/chartDrawing">
    <cdr:from>
      <cdr:x>0.49074</cdr:x>
      <cdr:y>0.39912</cdr:y>
    </cdr:from>
    <cdr:to>
      <cdr:x>0.56746</cdr:x>
      <cdr:y>0.47557</cdr:y>
    </cdr:to>
    <cdr:sp macro="" textlink="">
      <cdr:nvSpPr>
        <cdr:cNvPr id="2" name="TextBox 23">
          <a:extLst xmlns:a="http://schemas.openxmlformats.org/drawingml/2006/main">
            <a:ext uri="{FF2B5EF4-FFF2-40B4-BE49-F238E27FC236}">
              <a16:creationId xmlns:a16="http://schemas.microsoft.com/office/drawing/2014/main" id="{77AE35E0-3969-A65F-0F7E-C3D51941A30F}"/>
            </a:ext>
          </a:extLst>
        </cdr:cNvPr>
        <cdr:cNvSpPr txBox="1"/>
      </cdr:nvSpPr>
      <cdr:spPr>
        <a:xfrm xmlns:a="http://schemas.openxmlformats.org/drawingml/2006/main">
          <a:off x="2889066" y="1285471"/>
          <a:ext cx="451661" cy="24622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nb-NO" sz="1000" b="1" dirty="0">
              <a:solidFill>
                <a:srgbClr val="000061"/>
              </a:solidFill>
              <a:latin typeface="Franklin Gothic Book" panose="020B0503020102020204" pitchFamily="34" charset="0"/>
            </a:rPr>
            <a:t>15</a:t>
          </a:r>
          <a:endParaRPr lang="en-GB" sz="1000" b="1" dirty="0">
            <a:solidFill>
              <a:srgbClr val="000061"/>
            </a:solidFill>
            <a:latin typeface="Franklin Gothic Book" panose="020B0503020102020204"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A4F143C-554D-0371-AA9B-2A6EA33AD84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7F14B0C-4AA0-6034-85E4-B0C1F369964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1B6864C-B4D6-4A2E-863B-F13914106ED4}" type="datetimeFigureOut">
              <a:rPr lang="en-GB" smtClean="0"/>
              <a:t>10/11/2025</a:t>
            </a:fld>
            <a:endParaRPr lang="en-GB"/>
          </a:p>
        </p:txBody>
      </p:sp>
      <p:sp>
        <p:nvSpPr>
          <p:cNvPr id="4" name="Footer Placeholder 3">
            <a:extLst>
              <a:ext uri="{FF2B5EF4-FFF2-40B4-BE49-F238E27FC236}">
                <a16:creationId xmlns:a16="http://schemas.microsoft.com/office/drawing/2014/main" id="{47E696BE-0123-510D-3ACF-AC621299B9E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GB"/>
              <a:t>SSY Monthly Marketing Report</a:t>
            </a:r>
          </a:p>
        </p:txBody>
      </p:sp>
      <p:sp>
        <p:nvSpPr>
          <p:cNvPr id="5" name="Slide Number Placeholder 4">
            <a:extLst>
              <a:ext uri="{FF2B5EF4-FFF2-40B4-BE49-F238E27FC236}">
                <a16:creationId xmlns:a16="http://schemas.microsoft.com/office/drawing/2014/main" id="{5E521EDE-701B-C942-4DA8-37E59DE3D7A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ABA8A7C-4DD7-4C2E-81FA-B8BF97CAE7DA}" type="slidenum">
              <a:rPr lang="en-GB" smtClean="0"/>
              <a:t>‹#›</a:t>
            </a:fld>
            <a:endParaRPr lang="en-GB"/>
          </a:p>
        </p:txBody>
      </p:sp>
    </p:spTree>
    <p:extLst>
      <p:ext uri="{BB962C8B-B14F-4D97-AF65-F5344CB8AC3E}">
        <p14:creationId xmlns:p14="http://schemas.microsoft.com/office/powerpoint/2010/main" val="323966438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B955D6-512B-4CD0-8395-D9ECC97EE47C}" type="datetimeFigureOut">
              <a:rPr lang="en-GB" smtClean="0"/>
              <a:t>10/11/2025</a:t>
            </a:fld>
            <a:endParaRPr lang="en-GB"/>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GB"/>
              <a:t>SSY Monthly Marketing Report</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E9D309-F5A2-4A70-9443-A625C842D952}" type="slidenum">
              <a:rPr lang="en-GB" smtClean="0"/>
              <a:t>‹#›</a:t>
            </a:fld>
            <a:endParaRPr lang="en-GB"/>
          </a:p>
        </p:txBody>
      </p:sp>
    </p:spTree>
    <p:extLst>
      <p:ext uri="{BB962C8B-B14F-4D97-AF65-F5344CB8AC3E}">
        <p14:creationId xmlns:p14="http://schemas.microsoft.com/office/powerpoint/2010/main" val="133497225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AE9D309-F5A2-4A70-9443-A625C842D952}" type="slidenum">
              <a:rPr lang="en-GB" smtClean="0"/>
              <a:t>4</a:t>
            </a:fld>
            <a:endParaRPr lang="en-GB"/>
          </a:p>
        </p:txBody>
      </p:sp>
    </p:spTree>
    <p:extLst>
      <p:ext uri="{BB962C8B-B14F-4D97-AF65-F5344CB8AC3E}">
        <p14:creationId xmlns:p14="http://schemas.microsoft.com/office/powerpoint/2010/main" val="10090516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A8839543-4B75-4AF7-A10F-A3E9C32C2EEE}" type="datetime1">
              <a:rPr lang="en-GB" smtClean="0"/>
              <a:t>10/11/2025</a:t>
            </a:fld>
            <a:endParaRPr lang="en-GB"/>
          </a:p>
        </p:txBody>
      </p:sp>
      <p:sp>
        <p:nvSpPr>
          <p:cNvPr id="5" name="Footer Placeholder 4"/>
          <p:cNvSpPr>
            <a:spLocks noGrp="1"/>
          </p:cNvSpPr>
          <p:nvPr>
            <p:ph type="ftr" sz="quarter" idx="11"/>
          </p:nvPr>
        </p:nvSpPr>
        <p:spPr/>
        <p:txBody>
          <a:bodyPr/>
          <a:lstStyle/>
          <a:p>
            <a:r>
              <a:rPr lang="en-GB"/>
              <a:t>SSY Monthly Marketing Report</a:t>
            </a:r>
          </a:p>
        </p:txBody>
      </p:sp>
      <p:sp>
        <p:nvSpPr>
          <p:cNvPr id="6" name="Slide Number Placeholder 5"/>
          <p:cNvSpPr>
            <a:spLocks noGrp="1"/>
          </p:cNvSpPr>
          <p:nvPr>
            <p:ph type="sldNum" sz="quarter" idx="12"/>
          </p:nvPr>
        </p:nvSpPr>
        <p:spPr/>
        <p:txBody>
          <a:bodyPr/>
          <a:lstStyle/>
          <a:p>
            <a:fld id="{1DECF862-7734-433C-A80A-57580BBB7DB7}" type="slidenum">
              <a:rPr lang="en-GB" smtClean="0"/>
              <a:t>‹#›</a:t>
            </a:fld>
            <a:endParaRPr lang="en-GB"/>
          </a:p>
        </p:txBody>
      </p:sp>
    </p:spTree>
    <p:extLst>
      <p:ext uri="{BB962C8B-B14F-4D97-AF65-F5344CB8AC3E}">
        <p14:creationId xmlns:p14="http://schemas.microsoft.com/office/powerpoint/2010/main" val="343882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0B34AE1-F99E-4A7C-9D68-A0FD2495E33E}" type="datetime1">
              <a:rPr lang="en-GB" smtClean="0"/>
              <a:t>10/11/2025</a:t>
            </a:fld>
            <a:endParaRPr lang="en-GB"/>
          </a:p>
        </p:txBody>
      </p:sp>
      <p:sp>
        <p:nvSpPr>
          <p:cNvPr id="5" name="Footer Placeholder 4"/>
          <p:cNvSpPr>
            <a:spLocks noGrp="1"/>
          </p:cNvSpPr>
          <p:nvPr>
            <p:ph type="ftr" sz="quarter" idx="11"/>
          </p:nvPr>
        </p:nvSpPr>
        <p:spPr/>
        <p:txBody>
          <a:bodyPr/>
          <a:lstStyle/>
          <a:p>
            <a:r>
              <a:rPr lang="en-GB"/>
              <a:t>SSY Monthly Marketing Report</a:t>
            </a:r>
          </a:p>
        </p:txBody>
      </p:sp>
      <p:sp>
        <p:nvSpPr>
          <p:cNvPr id="6" name="Slide Number Placeholder 5"/>
          <p:cNvSpPr>
            <a:spLocks noGrp="1"/>
          </p:cNvSpPr>
          <p:nvPr>
            <p:ph type="sldNum" sz="quarter" idx="12"/>
          </p:nvPr>
        </p:nvSpPr>
        <p:spPr/>
        <p:txBody>
          <a:bodyPr/>
          <a:lstStyle/>
          <a:p>
            <a:fld id="{1DECF862-7734-433C-A80A-57580BBB7DB7}" type="slidenum">
              <a:rPr lang="en-GB" smtClean="0"/>
              <a:t>‹#›</a:t>
            </a:fld>
            <a:endParaRPr lang="en-GB"/>
          </a:p>
        </p:txBody>
      </p:sp>
    </p:spTree>
    <p:extLst>
      <p:ext uri="{BB962C8B-B14F-4D97-AF65-F5344CB8AC3E}">
        <p14:creationId xmlns:p14="http://schemas.microsoft.com/office/powerpoint/2010/main" val="11819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586325-70E0-42C5-9266-CB11B1C5DB6E}" type="datetime1">
              <a:rPr lang="en-GB" smtClean="0"/>
              <a:t>10/11/2025</a:t>
            </a:fld>
            <a:endParaRPr lang="en-GB"/>
          </a:p>
        </p:txBody>
      </p:sp>
      <p:sp>
        <p:nvSpPr>
          <p:cNvPr id="5" name="Footer Placeholder 4"/>
          <p:cNvSpPr>
            <a:spLocks noGrp="1"/>
          </p:cNvSpPr>
          <p:nvPr>
            <p:ph type="ftr" sz="quarter" idx="11"/>
          </p:nvPr>
        </p:nvSpPr>
        <p:spPr/>
        <p:txBody>
          <a:bodyPr/>
          <a:lstStyle/>
          <a:p>
            <a:r>
              <a:rPr lang="en-GB"/>
              <a:t>SSY Monthly Marketing Report</a:t>
            </a:r>
          </a:p>
        </p:txBody>
      </p:sp>
      <p:sp>
        <p:nvSpPr>
          <p:cNvPr id="6" name="Slide Number Placeholder 5"/>
          <p:cNvSpPr>
            <a:spLocks noGrp="1"/>
          </p:cNvSpPr>
          <p:nvPr>
            <p:ph type="sldNum" sz="quarter" idx="12"/>
          </p:nvPr>
        </p:nvSpPr>
        <p:spPr/>
        <p:txBody>
          <a:bodyPr/>
          <a:lstStyle/>
          <a:p>
            <a:fld id="{1DECF862-7734-433C-A80A-57580BBB7DB7}" type="slidenum">
              <a:rPr lang="en-GB" smtClean="0"/>
              <a:t>‹#›</a:t>
            </a:fld>
            <a:endParaRPr lang="en-GB"/>
          </a:p>
        </p:txBody>
      </p:sp>
    </p:spTree>
    <p:extLst>
      <p:ext uri="{BB962C8B-B14F-4D97-AF65-F5344CB8AC3E}">
        <p14:creationId xmlns:p14="http://schemas.microsoft.com/office/powerpoint/2010/main" val="698574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D71A68A-EBF9-4797-8040-5DB3CFE1130D}" type="datetime1">
              <a:rPr lang="en-GB" smtClean="0"/>
              <a:t>10/11/2025</a:t>
            </a:fld>
            <a:endParaRPr lang="en-GB"/>
          </a:p>
        </p:txBody>
      </p:sp>
      <p:sp>
        <p:nvSpPr>
          <p:cNvPr id="5" name="Footer Placeholder 4"/>
          <p:cNvSpPr>
            <a:spLocks noGrp="1"/>
          </p:cNvSpPr>
          <p:nvPr>
            <p:ph type="ftr" sz="quarter" idx="11"/>
          </p:nvPr>
        </p:nvSpPr>
        <p:spPr/>
        <p:txBody>
          <a:bodyPr/>
          <a:lstStyle/>
          <a:p>
            <a:r>
              <a:rPr lang="en-GB"/>
              <a:t>SSY Monthly Marketing Report</a:t>
            </a:r>
          </a:p>
        </p:txBody>
      </p:sp>
      <p:sp>
        <p:nvSpPr>
          <p:cNvPr id="6" name="Slide Number Placeholder 5"/>
          <p:cNvSpPr>
            <a:spLocks noGrp="1"/>
          </p:cNvSpPr>
          <p:nvPr>
            <p:ph type="sldNum" sz="quarter" idx="12"/>
          </p:nvPr>
        </p:nvSpPr>
        <p:spPr/>
        <p:txBody>
          <a:bodyPr/>
          <a:lstStyle/>
          <a:p>
            <a:fld id="{1DECF862-7734-433C-A80A-57580BBB7DB7}" type="slidenum">
              <a:rPr lang="en-GB" smtClean="0"/>
              <a:t>‹#›</a:t>
            </a:fld>
            <a:endParaRPr lang="en-GB"/>
          </a:p>
        </p:txBody>
      </p:sp>
    </p:spTree>
    <p:extLst>
      <p:ext uri="{BB962C8B-B14F-4D97-AF65-F5344CB8AC3E}">
        <p14:creationId xmlns:p14="http://schemas.microsoft.com/office/powerpoint/2010/main" val="2214150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A15DC03-A816-4AE7-AC8D-D08445886CFC}" type="datetime1">
              <a:rPr lang="en-GB" smtClean="0"/>
              <a:t>10/11/2025</a:t>
            </a:fld>
            <a:endParaRPr lang="en-GB"/>
          </a:p>
        </p:txBody>
      </p:sp>
      <p:sp>
        <p:nvSpPr>
          <p:cNvPr id="5" name="Footer Placeholder 4"/>
          <p:cNvSpPr>
            <a:spLocks noGrp="1"/>
          </p:cNvSpPr>
          <p:nvPr>
            <p:ph type="ftr" sz="quarter" idx="11"/>
          </p:nvPr>
        </p:nvSpPr>
        <p:spPr/>
        <p:txBody>
          <a:bodyPr/>
          <a:lstStyle/>
          <a:p>
            <a:r>
              <a:rPr lang="en-GB"/>
              <a:t>SSY Monthly Marketing Report</a:t>
            </a:r>
          </a:p>
        </p:txBody>
      </p:sp>
      <p:sp>
        <p:nvSpPr>
          <p:cNvPr id="6" name="Slide Number Placeholder 5"/>
          <p:cNvSpPr>
            <a:spLocks noGrp="1"/>
          </p:cNvSpPr>
          <p:nvPr>
            <p:ph type="sldNum" sz="quarter" idx="12"/>
          </p:nvPr>
        </p:nvSpPr>
        <p:spPr/>
        <p:txBody>
          <a:bodyPr/>
          <a:lstStyle/>
          <a:p>
            <a:fld id="{1DECF862-7734-433C-A80A-57580BBB7DB7}" type="slidenum">
              <a:rPr lang="en-GB" smtClean="0"/>
              <a:t>‹#›</a:t>
            </a:fld>
            <a:endParaRPr lang="en-GB"/>
          </a:p>
        </p:txBody>
      </p:sp>
    </p:spTree>
    <p:extLst>
      <p:ext uri="{BB962C8B-B14F-4D97-AF65-F5344CB8AC3E}">
        <p14:creationId xmlns:p14="http://schemas.microsoft.com/office/powerpoint/2010/main" val="3133663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0996B48-E5AF-4737-AB8A-64CF9C171D67}" type="datetime1">
              <a:rPr lang="en-GB" smtClean="0"/>
              <a:t>10/11/2025</a:t>
            </a:fld>
            <a:endParaRPr lang="en-GB"/>
          </a:p>
        </p:txBody>
      </p:sp>
      <p:sp>
        <p:nvSpPr>
          <p:cNvPr id="6" name="Footer Placeholder 5"/>
          <p:cNvSpPr>
            <a:spLocks noGrp="1"/>
          </p:cNvSpPr>
          <p:nvPr>
            <p:ph type="ftr" sz="quarter" idx="11"/>
          </p:nvPr>
        </p:nvSpPr>
        <p:spPr/>
        <p:txBody>
          <a:bodyPr/>
          <a:lstStyle/>
          <a:p>
            <a:r>
              <a:rPr lang="en-GB"/>
              <a:t>SSY Monthly Marketing Report</a:t>
            </a:r>
          </a:p>
        </p:txBody>
      </p:sp>
      <p:sp>
        <p:nvSpPr>
          <p:cNvPr id="7" name="Slide Number Placeholder 6"/>
          <p:cNvSpPr>
            <a:spLocks noGrp="1"/>
          </p:cNvSpPr>
          <p:nvPr>
            <p:ph type="sldNum" sz="quarter" idx="12"/>
          </p:nvPr>
        </p:nvSpPr>
        <p:spPr/>
        <p:txBody>
          <a:bodyPr/>
          <a:lstStyle/>
          <a:p>
            <a:fld id="{1DECF862-7734-433C-A80A-57580BBB7DB7}" type="slidenum">
              <a:rPr lang="en-GB" smtClean="0"/>
              <a:t>‹#›</a:t>
            </a:fld>
            <a:endParaRPr lang="en-GB"/>
          </a:p>
        </p:txBody>
      </p:sp>
    </p:spTree>
    <p:extLst>
      <p:ext uri="{BB962C8B-B14F-4D97-AF65-F5344CB8AC3E}">
        <p14:creationId xmlns:p14="http://schemas.microsoft.com/office/powerpoint/2010/main" val="264034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EA8E9A8-C4EE-4F2D-8F77-7955B9D8953B}" type="datetime1">
              <a:rPr lang="en-GB" smtClean="0"/>
              <a:t>10/11/2025</a:t>
            </a:fld>
            <a:endParaRPr lang="en-GB"/>
          </a:p>
        </p:txBody>
      </p:sp>
      <p:sp>
        <p:nvSpPr>
          <p:cNvPr id="8" name="Footer Placeholder 7"/>
          <p:cNvSpPr>
            <a:spLocks noGrp="1"/>
          </p:cNvSpPr>
          <p:nvPr>
            <p:ph type="ftr" sz="quarter" idx="11"/>
          </p:nvPr>
        </p:nvSpPr>
        <p:spPr/>
        <p:txBody>
          <a:bodyPr/>
          <a:lstStyle/>
          <a:p>
            <a:r>
              <a:rPr lang="en-GB"/>
              <a:t>SSY Monthly Marketing Report</a:t>
            </a:r>
          </a:p>
        </p:txBody>
      </p:sp>
      <p:sp>
        <p:nvSpPr>
          <p:cNvPr id="9" name="Slide Number Placeholder 8"/>
          <p:cNvSpPr>
            <a:spLocks noGrp="1"/>
          </p:cNvSpPr>
          <p:nvPr>
            <p:ph type="sldNum" sz="quarter" idx="12"/>
          </p:nvPr>
        </p:nvSpPr>
        <p:spPr/>
        <p:txBody>
          <a:bodyPr/>
          <a:lstStyle/>
          <a:p>
            <a:fld id="{1DECF862-7734-433C-A80A-57580BBB7DB7}" type="slidenum">
              <a:rPr lang="en-GB" smtClean="0"/>
              <a:t>‹#›</a:t>
            </a:fld>
            <a:endParaRPr lang="en-GB"/>
          </a:p>
        </p:txBody>
      </p:sp>
    </p:spTree>
    <p:extLst>
      <p:ext uri="{BB962C8B-B14F-4D97-AF65-F5344CB8AC3E}">
        <p14:creationId xmlns:p14="http://schemas.microsoft.com/office/powerpoint/2010/main" val="13797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99FF833-D7A1-444F-9771-B08180359517}" type="datetime1">
              <a:rPr lang="en-GB" smtClean="0"/>
              <a:t>10/11/2025</a:t>
            </a:fld>
            <a:endParaRPr lang="en-GB"/>
          </a:p>
        </p:txBody>
      </p:sp>
      <p:sp>
        <p:nvSpPr>
          <p:cNvPr id="4" name="Footer Placeholder 3"/>
          <p:cNvSpPr>
            <a:spLocks noGrp="1"/>
          </p:cNvSpPr>
          <p:nvPr>
            <p:ph type="ftr" sz="quarter" idx="11"/>
          </p:nvPr>
        </p:nvSpPr>
        <p:spPr/>
        <p:txBody>
          <a:bodyPr/>
          <a:lstStyle/>
          <a:p>
            <a:r>
              <a:rPr lang="en-GB"/>
              <a:t>SSY Monthly Marketing Report</a:t>
            </a:r>
          </a:p>
        </p:txBody>
      </p:sp>
      <p:sp>
        <p:nvSpPr>
          <p:cNvPr id="5" name="Slide Number Placeholder 4"/>
          <p:cNvSpPr>
            <a:spLocks noGrp="1"/>
          </p:cNvSpPr>
          <p:nvPr>
            <p:ph type="sldNum" sz="quarter" idx="12"/>
          </p:nvPr>
        </p:nvSpPr>
        <p:spPr/>
        <p:txBody>
          <a:bodyPr/>
          <a:lstStyle/>
          <a:p>
            <a:fld id="{1DECF862-7734-433C-A80A-57580BBB7DB7}" type="slidenum">
              <a:rPr lang="en-GB" smtClean="0"/>
              <a:t>‹#›</a:t>
            </a:fld>
            <a:endParaRPr lang="en-GB"/>
          </a:p>
        </p:txBody>
      </p:sp>
    </p:spTree>
    <p:extLst>
      <p:ext uri="{BB962C8B-B14F-4D97-AF65-F5344CB8AC3E}">
        <p14:creationId xmlns:p14="http://schemas.microsoft.com/office/powerpoint/2010/main" val="3509018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22D9E7-326F-4FAA-B7B8-028DD270C875}" type="datetime1">
              <a:rPr lang="en-GB" smtClean="0"/>
              <a:t>10/11/2025</a:t>
            </a:fld>
            <a:endParaRPr lang="en-GB"/>
          </a:p>
        </p:txBody>
      </p:sp>
      <p:sp>
        <p:nvSpPr>
          <p:cNvPr id="3" name="Footer Placeholder 2"/>
          <p:cNvSpPr>
            <a:spLocks noGrp="1"/>
          </p:cNvSpPr>
          <p:nvPr>
            <p:ph type="ftr" sz="quarter" idx="11"/>
          </p:nvPr>
        </p:nvSpPr>
        <p:spPr/>
        <p:txBody>
          <a:bodyPr/>
          <a:lstStyle/>
          <a:p>
            <a:r>
              <a:rPr lang="en-GB"/>
              <a:t>SSY Monthly Marketing Report</a:t>
            </a:r>
          </a:p>
        </p:txBody>
      </p:sp>
      <p:sp>
        <p:nvSpPr>
          <p:cNvPr id="4" name="Slide Number Placeholder 3"/>
          <p:cNvSpPr>
            <a:spLocks noGrp="1"/>
          </p:cNvSpPr>
          <p:nvPr>
            <p:ph type="sldNum" sz="quarter" idx="12"/>
          </p:nvPr>
        </p:nvSpPr>
        <p:spPr/>
        <p:txBody>
          <a:bodyPr/>
          <a:lstStyle/>
          <a:p>
            <a:fld id="{1DECF862-7734-433C-A80A-57580BBB7DB7}" type="slidenum">
              <a:rPr lang="en-GB" smtClean="0"/>
              <a:t>‹#›</a:t>
            </a:fld>
            <a:endParaRPr lang="en-GB"/>
          </a:p>
        </p:txBody>
      </p:sp>
    </p:spTree>
    <p:extLst>
      <p:ext uri="{BB962C8B-B14F-4D97-AF65-F5344CB8AC3E}">
        <p14:creationId xmlns:p14="http://schemas.microsoft.com/office/powerpoint/2010/main" val="2212673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A897A15-9C8C-43E4-9CA5-1DEFC499FB9C}" type="datetime1">
              <a:rPr lang="en-GB" smtClean="0"/>
              <a:t>10/11/2025</a:t>
            </a:fld>
            <a:endParaRPr lang="en-GB"/>
          </a:p>
        </p:txBody>
      </p:sp>
      <p:sp>
        <p:nvSpPr>
          <p:cNvPr id="6" name="Footer Placeholder 5"/>
          <p:cNvSpPr>
            <a:spLocks noGrp="1"/>
          </p:cNvSpPr>
          <p:nvPr>
            <p:ph type="ftr" sz="quarter" idx="11"/>
          </p:nvPr>
        </p:nvSpPr>
        <p:spPr/>
        <p:txBody>
          <a:bodyPr/>
          <a:lstStyle/>
          <a:p>
            <a:r>
              <a:rPr lang="en-GB"/>
              <a:t>SSY Monthly Marketing Report</a:t>
            </a:r>
          </a:p>
        </p:txBody>
      </p:sp>
      <p:sp>
        <p:nvSpPr>
          <p:cNvPr id="7" name="Slide Number Placeholder 6"/>
          <p:cNvSpPr>
            <a:spLocks noGrp="1"/>
          </p:cNvSpPr>
          <p:nvPr>
            <p:ph type="sldNum" sz="quarter" idx="12"/>
          </p:nvPr>
        </p:nvSpPr>
        <p:spPr/>
        <p:txBody>
          <a:bodyPr/>
          <a:lstStyle/>
          <a:p>
            <a:fld id="{1DECF862-7734-433C-A80A-57580BBB7DB7}" type="slidenum">
              <a:rPr lang="en-GB" smtClean="0"/>
              <a:t>‹#›</a:t>
            </a:fld>
            <a:endParaRPr lang="en-GB"/>
          </a:p>
        </p:txBody>
      </p:sp>
    </p:spTree>
    <p:extLst>
      <p:ext uri="{BB962C8B-B14F-4D97-AF65-F5344CB8AC3E}">
        <p14:creationId xmlns:p14="http://schemas.microsoft.com/office/powerpoint/2010/main" val="681368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E4BFD07-7647-499E-9057-22AD0D828B60}" type="datetime1">
              <a:rPr lang="en-GB" smtClean="0"/>
              <a:t>10/11/2025</a:t>
            </a:fld>
            <a:endParaRPr lang="en-GB"/>
          </a:p>
        </p:txBody>
      </p:sp>
      <p:sp>
        <p:nvSpPr>
          <p:cNvPr id="6" name="Footer Placeholder 5"/>
          <p:cNvSpPr>
            <a:spLocks noGrp="1"/>
          </p:cNvSpPr>
          <p:nvPr>
            <p:ph type="ftr" sz="quarter" idx="11"/>
          </p:nvPr>
        </p:nvSpPr>
        <p:spPr/>
        <p:txBody>
          <a:bodyPr/>
          <a:lstStyle/>
          <a:p>
            <a:r>
              <a:rPr lang="en-GB"/>
              <a:t>SSY Monthly Marketing Report</a:t>
            </a:r>
          </a:p>
        </p:txBody>
      </p:sp>
      <p:sp>
        <p:nvSpPr>
          <p:cNvPr id="7" name="Slide Number Placeholder 6"/>
          <p:cNvSpPr>
            <a:spLocks noGrp="1"/>
          </p:cNvSpPr>
          <p:nvPr>
            <p:ph type="sldNum" sz="quarter" idx="12"/>
          </p:nvPr>
        </p:nvSpPr>
        <p:spPr/>
        <p:txBody>
          <a:bodyPr/>
          <a:lstStyle/>
          <a:p>
            <a:fld id="{1DECF862-7734-433C-A80A-57580BBB7DB7}" type="slidenum">
              <a:rPr lang="en-GB" smtClean="0"/>
              <a:t>‹#›</a:t>
            </a:fld>
            <a:endParaRPr lang="en-GB"/>
          </a:p>
        </p:txBody>
      </p:sp>
    </p:spTree>
    <p:extLst>
      <p:ext uri="{BB962C8B-B14F-4D97-AF65-F5344CB8AC3E}">
        <p14:creationId xmlns:p14="http://schemas.microsoft.com/office/powerpoint/2010/main" val="2788259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185D1C7D-6983-421C-9508-F2DE72BE85F0}" type="datetime1">
              <a:rPr lang="en-GB" smtClean="0"/>
              <a:t>10/11/2025</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r>
              <a:rPr lang="en-GB"/>
              <a:t>SSY Monthly Marketing Report</a:t>
            </a: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1DECF862-7734-433C-A80A-57580BBB7DB7}" type="slidenum">
              <a:rPr lang="en-GB" smtClean="0"/>
              <a:t>‹#›</a:t>
            </a:fld>
            <a:endParaRPr lang="en-GB"/>
          </a:p>
        </p:txBody>
      </p:sp>
    </p:spTree>
    <p:extLst>
      <p:ext uri="{BB962C8B-B14F-4D97-AF65-F5344CB8AC3E}">
        <p14:creationId xmlns:p14="http://schemas.microsoft.com/office/powerpoint/2010/main" val="18657805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5.xml"/><Relationship Id="rId1" Type="http://schemas.openxmlformats.org/officeDocument/2006/relationships/slideLayout" Target="../slideLayouts/slideLayout2.xml"/><Relationship Id="rId5" Type="http://schemas.openxmlformats.org/officeDocument/2006/relationships/chart" Target="../charts/chart6.xml"/><Relationship Id="rId4" Type="http://schemas.openxmlformats.org/officeDocument/2006/relationships/image" Target="../media/image5.svg"/></Relationships>
</file>

<file path=ppt/slides/_rels/slide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chart" Target="../charts/chart8.xml"/><Relationship Id="rId4" Type="http://schemas.openxmlformats.org/officeDocument/2006/relationships/chart" Target="../charts/char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blue and white logo&#10;&#10;Description automatically generated">
            <a:extLst>
              <a:ext uri="{FF2B5EF4-FFF2-40B4-BE49-F238E27FC236}">
                <a16:creationId xmlns:a16="http://schemas.microsoft.com/office/drawing/2014/main" id="{618D8694-1FAD-5E5B-A913-3A474FD96F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072640" cy="2072640"/>
          </a:xfrm>
          <a:prstGeom prst="rect">
            <a:avLst/>
          </a:prstGeom>
        </p:spPr>
      </p:pic>
      <p:sp>
        <p:nvSpPr>
          <p:cNvPr id="14" name="Rectangle 13">
            <a:extLst>
              <a:ext uri="{FF2B5EF4-FFF2-40B4-BE49-F238E27FC236}">
                <a16:creationId xmlns:a16="http://schemas.microsoft.com/office/drawing/2014/main" id="{829D82D3-9F80-F44C-12EC-CAFA50645585}"/>
              </a:ext>
            </a:extLst>
          </p:cNvPr>
          <p:cNvSpPr/>
          <p:nvPr/>
        </p:nvSpPr>
        <p:spPr>
          <a:xfrm>
            <a:off x="0" y="5133703"/>
            <a:ext cx="2072640" cy="1162594"/>
          </a:xfrm>
          <a:prstGeom prst="rect">
            <a:avLst/>
          </a:prstGeom>
          <a:solidFill>
            <a:srgbClr val="2596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817DF05-0180-F7FA-0462-DCE611F26E65}"/>
              </a:ext>
            </a:extLst>
          </p:cNvPr>
          <p:cNvSpPr/>
          <p:nvPr/>
        </p:nvSpPr>
        <p:spPr>
          <a:xfrm>
            <a:off x="2072641" y="6296296"/>
            <a:ext cx="892628" cy="927463"/>
          </a:xfrm>
          <a:prstGeom prst="rect">
            <a:avLst/>
          </a:prstGeom>
          <a:solidFill>
            <a:srgbClr val="00E2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5F532BE6-6E38-9738-A2D1-357AA0E4B688}"/>
              </a:ext>
            </a:extLst>
          </p:cNvPr>
          <p:cNvSpPr txBox="1"/>
          <p:nvPr/>
        </p:nvSpPr>
        <p:spPr>
          <a:xfrm>
            <a:off x="236688" y="7833360"/>
            <a:ext cx="6497702" cy="1337450"/>
          </a:xfrm>
          <a:prstGeom prst="rect">
            <a:avLst/>
          </a:prstGeom>
          <a:noFill/>
        </p:spPr>
        <p:txBody>
          <a:bodyPr wrap="square" rtlCol="0">
            <a:spAutoFit/>
          </a:bodyPr>
          <a:lstStyle/>
          <a:p>
            <a:r>
              <a:rPr lang="en-US" sz="4000">
                <a:solidFill>
                  <a:srgbClr val="000061"/>
                </a:solidFill>
                <a:latin typeface="Chronicle Display" pitchFamily="50" charset="0"/>
              </a:rPr>
              <a:t>SSY Offshore</a:t>
            </a:r>
            <a:br>
              <a:rPr lang="en-US" sz="4000">
                <a:solidFill>
                  <a:srgbClr val="000061"/>
                </a:solidFill>
                <a:latin typeface="Chronicle Display" pitchFamily="50" charset="0"/>
              </a:rPr>
            </a:br>
            <a:r>
              <a:rPr lang="en-GB" sz="4000">
                <a:solidFill>
                  <a:srgbClr val="000061"/>
                </a:solidFill>
                <a:latin typeface="Chronicle Display" pitchFamily="50" charset="0"/>
              </a:rPr>
              <a:t>Spot Market Update</a:t>
            </a:r>
          </a:p>
        </p:txBody>
      </p:sp>
      <p:sp>
        <p:nvSpPr>
          <p:cNvPr id="19" name="TextBox 18">
            <a:extLst>
              <a:ext uri="{FF2B5EF4-FFF2-40B4-BE49-F238E27FC236}">
                <a16:creationId xmlns:a16="http://schemas.microsoft.com/office/drawing/2014/main" id="{52FFECE8-6FF1-AEB3-BE8B-090DD969169E}"/>
              </a:ext>
            </a:extLst>
          </p:cNvPr>
          <p:cNvSpPr txBox="1"/>
          <p:nvPr/>
        </p:nvSpPr>
        <p:spPr>
          <a:xfrm>
            <a:off x="236688" y="9280422"/>
            <a:ext cx="4415246" cy="369332"/>
          </a:xfrm>
          <a:prstGeom prst="rect">
            <a:avLst/>
          </a:prstGeom>
          <a:noFill/>
        </p:spPr>
        <p:txBody>
          <a:bodyPr wrap="square" lIns="91440" tIns="45720" rIns="91440" bIns="45720" rtlCol="0" anchor="t">
            <a:spAutoFit/>
          </a:bodyPr>
          <a:lstStyle/>
          <a:p>
            <a:r>
              <a:rPr lang="en-US" dirty="0">
                <a:solidFill>
                  <a:srgbClr val="0087CB"/>
                </a:solidFill>
                <a:latin typeface="Söhne Breit"/>
              </a:rPr>
              <a:t>10 November 2025</a:t>
            </a:r>
            <a:endParaRPr lang="en-GB" dirty="0">
              <a:solidFill>
                <a:srgbClr val="0087CB"/>
              </a:solidFill>
              <a:latin typeface="Söhne Breit"/>
            </a:endParaRPr>
          </a:p>
        </p:txBody>
      </p:sp>
      <p:sp>
        <p:nvSpPr>
          <p:cNvPr id="3" name="AutoShape 4" descr="Aurora Saltfjord - Uavpic">
            <a:extLst>
              <a:ext uri="{FF2B5EF4-FFF2-40B4-BE49-F238E27FC236}">
                <a16:creationId xmlns:a16="http://schemas.microsoft.com/office/drawing/2014/main" id="{53965393-DA78-BAC3-DA2A-31171B565711}"/>
              </a:ext>
            </a:extLst>
          </p:cNvPr>
          <p:cNvSpPr>
            <a:spLocks noChangeAspect="1" noChangeArrowheads="1"/>
          </p:cNvSpPr>
          <p:nvPr/>
        </p:nvSpPr>
        <p:spPr bwMode="auto">
          <a:xfrm>
            <a:off x="3276600" y="4800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 name="TekstSylinder 1">
            <a:extLst>
              <a:ext uri="{FF2B5EF4-FFF2-40B4-BE49-F238E27FC236}">
                <a16:creationId xmlns:a16="http://schemas.microsoft.com/office/drawing/2014/main" id="{E3974A3A-FB56-8591-C1EA-89D8834411BD}"/>
              </a:ext>
            </a:extLst>
          </p:cNvPr>
          <p:cNvSpPr txBox="1"/>
          <p:nvPr/>
        </p:nvSpPr>
        <p:spPr>
          <a:xfrm>
            <a:off x="-1358900" y="7010400"/>
            <a:ext cx="184731" cy="369332"/>
          </a:xfrm>
          <a:prstGeom prst="rect">
            <a:avLst/>
          </a:prstGeom>
          <a:noFill/>
        </p:spPr>
        <p:txBody>
          <a:bodyPr wrap="none" rtlCol="0">
            <a:spAutoFit/>
          </a:bodyPr>
          <a:lstStyle/>
          <a:p>
            <a:endParaRPr lang="nb-NO"/>
          </a:p>
        </p:txBody>
      </p:sp>
      <p:pic>
        <p:nvPicPr>
          <p:cNvPr id="6" name="Picture 5">
            <a:extLst>
              <a:ext uri="{FF2B5EF4-FFF2-40B4-BE49-F238E27FC236}">
                <a16:creationId xmlns:a16="http://schemas.microsoft.com/office/drawing/2014/main" id="{9E7E151C-EFAA-CFAE-348B-64C7CFC3D758}"/>
              </a:ext>
            </a:extLst>
          </p:cNvPr>
          <p:cNvPicPr>
            <a:picLocks noChangeAspect="1"/>
          </p:cNvPicPr>
          <p:nvPr/>
        </p:nvPicPr>
        <p:blipFill>
          <a:blip r:embed="rId3"/>
          <a:stretch>
            <a:fillRect/>
          </a:stretch>
        </p:blipFill>
        <p:spPr>
          <a:xfrm>
            <a:off x="2072314" y="1789758"/>
            <a:ext cx="4785686" cy="3814301"/>
          </a:xfrm>
          <a:prstGeom prst="rect">
            <a:avLst/>
          </a:prstGeom>
        </p:spPr>
      </p:pic>
      <p:pic>
        <p:nvPicPr>
          <p:cNvPr id="23" name="Picture 22" descr="A blue and black background&#10;&#10;Description automatically generated">
            <a:extLst>
              <a:ext uri="{FF2B5EF4-FFF2-40B4-BE49-F238E27FC236}">
                <a16:creationId xmlns:a16="http://schemas.microsoft.com/office/drawing/2014/main" id="{4D4DCA3D-F428-334A-67CB-3FD58BC98476}"/>
              </a:ext>
            </a:extLst>
          </p:cNvPr>
          <p:cNvPicPr>
            <a:picLocks noChangeAspect="1"/>
          </p:cNvPicPr>
          <p:nvPr/>
        </p:nvPicPr>
        <p:blipFill rotWithShape="1">
          <a:blip r:embed="rId4">
            <a:extLst>
              <a:ext uri="{28A0092B-C50C-407E-A947-70E740481C1C}">
                <a14:useLocalDpi xmlns:a14="http://schemas.microsoft.com/office/drawing/2010/main" val="0"/>
              </a:ext>
            </a:extLst>
          </a:blip>
          <a:srcRect l="7468" r="9407" b="1069"/>
          <a:stretch/>
        </p:blipFill>
        <p:spPr>
          <a:xfrm rot="1572872">
            <a:off x="-837399" y="1772446"/>
            <a:ext cx="8659258" cy="5797013"/>
          </a:xfrm>
          <a:prstGeom prst="rect">
            <a:avLst/>
          </a:prstGeom>
        </p:spPr>
      </p:pic>
    </p:spTree>
    <p:extLst>
      <p:ext uri="{BB962C8B-B14F-4D97-AF65-F5344CB8AC3E}">
        <p14:creationId xmlns:p14="http://schemas.microsoft.com/office/powerpoint/2010/main" val="22482422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3836809-05EF-791A-4F51-500536ABDFE5}"/>
              </a:ext>
            </a:extLst>
          </p:cNvPr>
          <p:cNvSpPr txBox="1"/>
          <p:nvPr/>
        </p:nvSpPr>
        <p:spPr>
          <a:xfrm>
            <a:off x="463198" y="289980"/>
            <a:ext cx="6259285" cy="769441"/>
          </a:xfrm>
          <a:prstGeom prst="rect">
            <a:avLst/>
          </a:prstGeom>
          <a:noFill/>
        </p:spPr>
        <p:txBody>
          <a:bodyPr wrap="square" rtlCol="0">
            <a:spAutoFit/>
          </a:bodyPr>
          <a:lstStyle/>
          <a:p>
            <a:r>
              <a:rPr lang="en-US" sz="4400">
                <a:solidFill>
                  <a:srgbClr val="000061"/>
                </a:solidFill>
                <a:latin typeface="Chronicle Display" pitchFamily="50" charset="0"/>
              </a:rPr>
              <a:t>Contact us</a:t>
            </a:r>
            <a:endParaRPr lang="en-GB" sz="5400">
              <a:solidFill>
                <a:srgbClr val="000061"/>
              </a:solidFill>
              <a:latin typeface="Chronicle Display" pitchFamily="50" charset="0"/>
            </a:endParaRPr>
          </a:p>
        </p:txBody>
      </p:sp>
      <p:pic>
        <p:nvPicPr>
          <p:cNvPr id="8" name="Graphic 7">
            <a:extLst>
              <a:ext uri="{FF2B5EF4-FFF2-40B4-BE49-F238E27FC236}">
                <a16:creationId xmlns:a16="http://schemas.microsoft.com/office/drawing/2014/main" id="{59476423-B383-9E86-7550-01AFEE2B46F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45456" y="197200"/>
            <a:ext cx="1210281" cy="955002"/>
          </a:xfrm>
          <a:prstGeom prst="rect">
            <a:avLst/>
          </a:prstGeom>
        </p:spPr>
      </p:pic>
      <p:sp>
        <p:nvSpPr>
          <p:cNvPr id="9" name="Footer Placeholder 1">
            <a:extLst>
              <a:ext uri="{FF2B5EF4-FFF2-40B4-BE49-F238E27FC236}">
                <a16:creationId xmlns:a16="http://schemas.microsoft.com/office/drawing/2014/main" id="{E66BA611-1E9E-50A7-EF36-D0F749D01E24}"/>
              </a:ext>
            </a:extLst>
          </p:cNvPr>
          <p:cNvSpPr>
            <a:spLocks noGrp="1"/>
          </p:cNvSpPr>
          <p:nvPr>
            <p:ph type="ftr" sz="quarter" idx="11"/>
          </p:nvPr>
        </p:nvSpPr>
        <p:spPr>
          <a:xfrm>
            <a:off x="431086" y="9375494"/>
            <a:ext cx="3676405" cy="264445"/>
          </a:xfrm>
          <a:prstGeom prst="rect">
            <a:avLst/>
          </a:prstGeom>
        </p:spPr>
        <p:txBody>
          <a:bodyPr/>
          <a:lstStyle/>
          <a:p>
            <a:pPr algn="l"/>
            <a:r>
              <a:rPr lang="en-US">
                <a:solidFill>
                  <a:srgbClr val="000061"/>
                </a:solidFill>
                <a:latin typeface="Söhne Breit" panose="020B0505030202060203" pitchFamily="34" charset="0"/>
              </a:rPr>
              <a:t>SSY – Offshore Weekly Report – 10 November 2025 </a:t>
            </a:r>
          </a:p>
        </p:txBody>
      </p:sp>
      <p:cxnSp>
        <p:nvCxnSpPr>
          <p:cNvPr id="10" name="Straight Connector 9">
            <a:extLst>
              <a:ext uri="{FF2B5EF4-FFF2-40B4-BE49-F238E27FC236}">
                <a16:creationId xmlns:a16="http://schemas.microsoft.com/office/drawing/2014/main" id="{01BDAB77-5A65-5411-52EC-4CF2D5EC06EA}"/>
              </a:ext>
            </a:extLst>
          </p:cNvPr>
          <p:cNvCxnSpPr>
            <a:cxnSpLocks/>
          </p:cNvCxnSpPr>
          <p:nvPr/>
        </p:nvCxnSpPr>
        <p:spPr>
          <a:xfrm>
            <a:off x="506151" y="9330151"/>
            <a:ext cx="1826099" cy="0"/>
          </a:xfrm>
          <a:prstGeom prst="line">
            <a:avLst/>
          </a:prstGeom>
          <a:ln>
            <a:solidFill>
              <a:srgbClr val="000061"/>
            </a:solidFill>
          </a:ln>
        </p:spPr>
        <p:style>
          <a:lnRef idx="2">
            <a:schemeClr val="accent1"/>
          </a:lnRef>
          <a:fillRef idx="0">
            <a:schemeClr val="accent1"/>
          </a:fillRef>
          <a:effectRef idx="1">
            <a:schemeClr val="accent1"/>
          </a:effectRef>
          <a:fontRef idx="minor">
            <a:schemeClr val="tx1"/>
          </a:fontRef>
        </p:style>
      </p:cxnSp>
      <p:sp>
        <p:nvSpPr>
          <p:cNvPr id="16" name="Slide Number Placeholder 18">
            <a:extLst>
              <a:ext uri="{FF2B5EF4-FFF2-40B4-BE49-F238E27FC236}">
                <a16:creationId xmlns:a16="http://schemas.microsoft.com/office/drawing/2014/main" id="{07264F4D-CF32-26C6-0FCB-A2A6A1DCDC59}"/>
              </a:ext>
            </a:extLst>
          </p:cNvPr>
          <p:cNvSpPr>
            <a:spLocks noGrp="1"/>
          </p:cNvSpPr>
          <p:nvPr>
            <p:ph type="sldNum" sz="quarter" idx="12"/>
          </p:nvPr>
        </p:nvSpPr>
        <p:spPr>
          <a:xfrm>
            <a:off x="4756814" y="9375494"/>
            <a:ext cx="1826098" cy="240526"/>
          </a:xfrm>
        </p:spPr>
        <p:txBody>
          <a:bodyPr/>
          <a:lstStyle/>
          <a:p>
            <a:fld id="{1DECF862-7734-433C-A80A-57580BBB7DB7}" type="slidenum">
              <a:rPr lang="en-GB" smtClean="0">
                <a:solidFill>
                  <a:srgbClr val="000061"/>
                </a:solidFill>
                <a:latin typeface="Söhne Breit" panose="020B0505030202060203" pitchFamily="34" charset="0"/>
              </a:rPr>
              <a:t>10</a:t>
            </a:fld>
            <a:endParaRPr lang="en-GB">
              <a:solidFill>
                <a:srgbClr val="000061"/>
              </a:solidFill>
              <a:latin typeface="Söhne Breit" panose="020B0505030202060203" pitchFamily="34" charset="0"/>
            </a:endParaRPr>
          </a:p>
        </p:txBody>
      </p:sp>
      <p:cxnSp>
        <p:nvCxnSpPr>
          <p:cNvPr id="17" name="Straight Connector 16">
            <a:extLst>
              <a:ext uri="{FF2B5EF4-FFF2-40B4-BE49-F238E27FC236}">
                <a16:creationId xmlns:a16="http://schemas.microsoft.com/office/drawing/2014/main" id="{C2E615CA-5196-FE54-B44B-F2AE8B19069E}"/>
              </a:ext>
            </a:extLst>
          </p:cNvPr>
          <p:cNvCxnSpPr>
            <a:cxnSpLocks/>
          </p:cNvCxnSpPr>
          <p:nvPr/>
        </p:nvCxnSpPr>
        <p:spPr>
          <a:xfrm>
            <a:off x="5977719" y="9330151"/>
            <a:ext cx="605193" cy="0"/>
          </a:xfrm>
          <a:prstGeom prst="line">
            <a:avLst/>
          </a:prstGeom>
          <a:ln>
            <a:solidFill>
              <a:srgbClr val="000061"/>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1B64FC2A-8FC8-2279-081B-859768056E07}"/>
              </a:ext>
            </a:extLst>
          </p:cNvPr>
          <p:cNvSpPr txBox="1"/>
          <p:nvPr/>
        </p:nvSpPr>
        <p:spPr>
          <a:xfrm>
            <a:off x="3592840" y="2063877"/>
            <a:ext cx="4415246" cy="2169825"/>
          </a:xfrm>
          <a:prstGeom prst="rect">
            <a:avLst/>
          </a:prstGeom>
          <a:noFill/>
        </p:spPr>
        <p:txBody>
          <a:bodyPr wrap="square" rtlCol="0">
            <a:spAutoFit/>
          </a:bodyPr>
          <a:lstStyle/>
          <a:p>
            <a:pPr>
              <a:lnSpc>
                <a:spcPct val="150000"/>
              </a:lnSpc>
            </a:pPr>
            <a:r>
              <a:rPr lang="en-US" sz="1300" b="1">
                <a:solidFill>
                  <a:srgbClr val="0087CB"/>
                </a:solidFill>
                <a:latin typeface="Söhne Breit" panose="020B0505030202060203" pitchFamily="34" charset="0"/>
              </a:rPr>
              <a:t>Johan Gustafsson	</a:t>
            </a:r>
          </a:p>
          <a:p>
            <a:r>
              <a:rPr lang="en-US" sz="1300">
                <a:solidFill>
                  <a:srgbClr val="0087CB"/>
                </a:solidFill>
                <a:latin typeface="Söhne Breit" panose="020B0505030202060203" pitchFamily="34" charset="0"/>
              </a:rPr>
              <a:t>Offshore Analyst</a:t>
            </a:r>
          </a:p>
          <a:p>
            <a:pPr>
              <a:lnSpc>
                <a:spcPct val="150000"/>
              </a:lnSpc>
            </a:pPr>
            <a:r>
              <a:rPr lang="en-US" sz="1300">
                <a:solidFill>
                  <a:srgbClr val="000061"/>
                </a:solidFill>
                <a:latin typeface="Söhne" panose="020B0503030202060203" pitchFamily="34" charset="0"/>
              </a:rPr>
              <a:t>Email: j.gustafsson@ssyglobal.com</a:t>
            </a:r>
          </a:p>
          <a:p>
            <a:r>
              <a:rPr lang="en-GB" sz="1300">
                <a:solidFill>
                  <a:srgbClr val="000061"/>
                </a:solidFill>
                <a:latin typeface="Söhne" panose="020B0503030202060203" pitchFamily="34" charset="0"/>
              </a:rPr>
              <a:t>Tel: +47 916 31 912</a:t>
            </a:r>
          </a:p>
          <a:p>
            <a:endParaRPr lang="en-GB" sz="1400">
              <a:solidFill>
                <a:srgbClr val="0087CB"/>
              </a:solidFill>
              <a:latin typeface="Söhne Breit" panose="020B0505030202060203" pitchFamily="34" charset="0"/>
            </a:endParaRPr>
          </a:p>
          <a:p>
            <a:endParaRPr lang="en-GB" sz="1400">
              <a:solidFill>
                <a:srgbClr val="0087CB"/>
              </a:solidFill>
              <a:latin typeface="Söhne Breit" panose="020B0505030202060203" pitchFamily="34" charset="0"/>
            </a:endParaRPr>
          </a:p>
          <a:p>
            <a:endParaRPr lang="en-GB" sz="1400">
              <a:solidFill>
                <a:srgbClr val="0087CB"/>
              </a:solidFill>
              <a:latin typeface="Söhne Breit" panose="020B0505030202060203" pitchFamily="34" charset="0"/>
            </a:endParaRPr>
          </a:p>
          <a:p>
            <a:endParaRPr lang="en-GB" sz="1400">
              <a:solidFill>
                <a:srgbClr val="0087CB"/>
              </a:solidFill>
              <a:latin typeface="Söhne Breit" panose="020B0505030202060203" pitchFamily="34" charset="0"/>
            </a:endParaRPr>
          </a:p>
          <a:p>
            <a:endParaRPr lang="en-GB" sz="1400">
              <a:solidFill>
                <a:srgbClr val="0087CB"/>
              </a:solidFill>
              <a:latin typeface="Söhne Breit" panose="020B0505030202060203" pitchFamily="34" charset="0"/>
            </a:endParaRPr>
          </a:p>
        </p:txBody>
      </p:sp>
      <p:sp>
        <p:nvSpPr>
          <p:cNvPr id="3" name="TextBox 2">
            <a:extLst>
              <a:ext uri="{FF2B5EF4-FFF2-40B4-BE49-F238E27FC236}">
                <a16:creationId xmlns:a16="http://schemas.microsoft.com/office/drawing/2014/main" id="{6461A162-7D53-59F6-CFD7-3E26A6CD7352}"/>
              </a:ext>
            </a:extLst>
          </p:cNvPr>
          <p:cNvSpPr txBox="1"/>
          <p:nvPr/>
        </p:nvSpPr>
        <p:spPr>
          <a:xfrm>
            <a:off x="2167666" y="7155786"/>
            <a:ext cx="4415246" cy="1938992"/>
          </a:xfrm>
          <a:prstGeom prst="rect">
            <a:avLst/>
          </a:prstGeom>
          <a:noFill/>
          <a:ln>
            <a:solidFill>
              <a:srgbClr val="0087CB"/>
            </a:solidFill>
          </a:ln>
        </p:spPr>
        <p:txBody>
          <a:bodyPr wrap="square">
            <a:spAutoFit/>
          </a:bodyPr>
          <a:lstStyle/>
          <a:p>
            <a:pPr algn="just"/>
            <a:r>
              <a:rPr lang="en-US" sz="1000" b="1"/>
              <a:t>Disclaimer </a:t>
            </a:r>
          </a:p>
          <a:p>
            <a:pPr algn="just"/>
            <a:r>
              <a:rPr lang="en-US" sz="1000"/>
              <a:t>While every care has been taken to ensure that the information in this presentation is accurate, SSY can accept no responsibility for any errors or omissions or any consequences arising therefrom. Figures are based on the latest available information, which is subject to subsequent revision and correction. The views expressed are those of SSY Consultancy and Research Ltd and do not necessarily reflect the views of any other associated company. Reproducing any material from this presentation without permission from SSY is strictly prohibited. </a:t>
            </a:r>
          </a:p>
          <a:p>
            <a:pPr algn="just"/>
            <a:endParaRPr lang="en-US" sz="1000"/>
          </a:p>
          <a:p>
            <a:pPr algn="just"/>
            <a:r>
              <a:rPr lang="en-US" sz="1000"/>
              <a:t>Further information on our terms and conditions can be found at: https://www.ssyglobal.com/legal/client-terms-and-conditions</a:t>
            </a:r>
          </a:p>
        </p:txBody>
      </p:sp>
      <p:sp>
        <p:nvSpPr>
          <p:cNvPr id="2" name="TextBox 1">
            <a:extLst>
              <a:ext uri="{FF2B5EF4-FFF2-40B4-BE49-F238E27FC236}">
                <a16:creationId xmlns:a16="http://schemas.microsoft.com/office/drawing/2014/main" id="{FFD8D948-36B0-A524-AD80-5C9C3BDF7A27}"/>
              </a:ext>
            </a:extLst>
          </p:cNvPr>
          <p:cNvSpPr txBox="1"/>
          <p:nvPr/>
        </p:nvSpPr>
        <p:spPr>
          <a:xfrm>
            <a:off x="431086" y="3371928"/>
            <a:ext cx="4415246" cy="2169825"/>
          </a:xfrm>
          <a:prstGeom prst="rect">
            <a:avLst/>
          </a:prstGeom>
          <a:noFill/>
        </p:spPr>
        <p:txBody>
          <a:bodyPr wrap="square" rtlCol="0">
            <a:spAutoFit/>
          </a:bodyPr>
          <a:lstStyle/>
          <a:p>
            <a:pPr>
              <a:lnSpc>
                <a:spcPct val="150000"/>
              </a:lnSpc>
            </a:pPr>
            <a:r>
              <a:rPr lang="en-US" sz="1300" b="1">
                <a:solidFill>
                  <a:srgbClr val="0087CB"/>
                </a:solidFill>
                <a:latin typeface="Söhne Breit" panose="020B0505030202060203" pitchFamily="34" charset="0"/>
              </a:rPr>
              <a:t>Madeleine Røstad</a:t>
            </a:r>
          </a:p>
          <a:p>
            <a:r>
              <a:rPr lang="en-US" sz="1300">
                <a:solidFill>
                  <a:srgbClr val="0087CB"/>
                </a:solidFill>
                <a:latin typeface="Söhne Breit" panose="020B0505030202060203" pitchFamily="34" charset="0"/>
              </a:rPr>
              <a:t>Offshore Broker</a:t>
            </a:r>
          </a:p>
          <a:p>
            <a:pPr>
              <a:lnSpc>
                <a:spcPct val="150000"/>
              </a:lnSpc>
            </a:pPr>
            <a:r>
              <a:rPr lang="en-US" sz="1300">
                <a:solidFill>
                  <a:srgbClr val="000061"/>
                </a:solidFill>
                <a:latin typeface="Söhne" panose="020B0503030202060203" pitchFamily="34" charset="0"/>
              </a:rPr>
              <a:t>Email: m.rostad@ssyglobal.com</a:t>
            </a:r>
          </a:p>
          <a:p>
            <a:r>
              <a:rPr lang="en-GB" sz="1300">
                <a:solidFill>
                  <a:srgbClr val="000061"/>
                </a:solidFill>
                <a:latin typeface="Söhne" panose="020B0503030202060203" pitchFamily="34" charset="0"/>
              </a:rPr>
              <a:t>Tel: +47 913 45 011</a:t>
            </a:r>
          </a:p>
          <a:p>
            <a:endParaRPr lang="en-GB" sz="1400">
              <a:solidFill>
                <a:srgbClr val="000061"/>
              </a:solidFill>
              <a:latin typeface="Söhne Breit" panose="020B0505030202060203" pitchFamily="34" charset="0"/>
            </a:endParaRPr>
          </a:p>
          <a:p>
            <a:endParaRPr lang="en-GB" sz="1400">
              <a:solidFill>
                <a:srgbClr val="000061"/>
              </a:solidFill>
              <a:latin typeface="Söhne Breit" panose="020B0505030202060203" pitchFamily="34" charset="0"/>
            </a:endParaRPr>
          </a:p>
          <a:p>
            <a:endParaRPr lang="en-GB" sz="1400">
              <a:solidFill>
                <a:srgbClr val="0087CB"/>
              </a:solidFill>
              <a:latin typeface="Söhne Breit" panose="020B0505030202060203" pitchFamily="34" charset="0"/>
            </a:endParaRPr>
          </a:p>
          <a:p>
            <a:endParaRPr lang="en-GB" sz="1400">
              <a:solidFill>
                <a:srgbClr val="0087CB"/>
              </a:solidFill>
              <a:latin typeface="Söhne Breit" panose="020B0505030202060203" pitchFamily="34" charset="0"/>
            </a:endParaRPr>
          </a:p>
          <a:p>
            <a:endParaRPr lang="en-GB" sz="1400">
              <a:solidFill>
                <a:srgbClr val="0087CB"/>
              </a:solidFill>
              <a:latin typeface="Söhne Breit" panose="020B0505030202060203" pitchFamily="34" charset="0"/>
            </a:endParaRPr>
          </a:p>
        </p:txBody>
      </p:sp>
      <p:sp>
        <p:nvSpPr>
          <p:cNvPr id="4" name="TextBox 3">
            <a:extLst>
              <a:ext uri="{FF2B5EF4-FFF2-40B4-BE49-F238E27FC236}">
                <a16:creationId xmlns:a16="http://schemas.microsoft.com/office/drawing/2014/main" id="{458018E1-A4D9-A13F-2E1B-057FD0C9AF3E}"/>
              </a:ext>
            </a:extLst>
          </p:cNvPr>
          <p:cNvSpPr txBox="1"/>
          <p:nvPr/>
        </p:nvSpPr>
        <p:spPr>
          <a:xfrm>
            <a:off x="433868" y="2063878"/>
            <a:ext cx="4415246" cy="2169825"/>
          </a:xfrm>
          <a:prstGeom prst="rect">
            <a:avLst/>
          </a:prstGeom>
          <a:noFill/>
        </p:spPr>
        <p:txBody>
          <a:bodyPr wrap="square" rtlCol="0">
            <a:spAutoFit/>
          </a:bodyPr>
          <a:lstStyle/>
          <a:p>
            <a:pPr>
              <a:lnSpc>
                <a:spcPct val="150000"/>
              </a:lnSpc>
            </a:pPr>
            <a:r>
              <a:rPr lang="en-US" sz="1300" b="1">
                <a:solidFill>
                  <a:srgbClr val="0087CB"/>
                </a:solidFill>
                <a:latin typeface="Söhne Breit" panose="020B0505030202060203" pitchFamily="34" charset="0"/>
              </a:rPr>
              <a:t>Henrik Kuosmanen</a:t>
            </a:r>
          </a:p>
          <a:p>
            <a:r>
              <a:rPr lang="en-US" sz="1300">
                <a:solidFill>
                  <a:srgbClr val="0087CB"/>
                </a:solidFill>
                <a:latin typeface="Söhne Breit" panose="020B0505030202060203" pitchFamily="34" charset="0"/>
              </a:rPr>
              <a:t>Offshore Broker</a:t>
            </a:r>
          </a:p>
          <a:p>
            <a:pPr>
              <a:lnSpc>
                <a:spcPct val="150000"/>
              </a:lnSpc>
            </a:pPr>
            <a:r>
              <a:rPr lang="en-US" sz="1300">
                <a:solidFill>
                  <a:srgbClr val="000061"/>
                </a:solidFill>
                <a:latin typeface="Söhne" panose="020B0503030202060203" pitchFamily="34" charset="0"/>
              </a:rPr>
              <a:t>Email: h.kuosmanen@ssyglobal.com</a:t>
            </a:r>
          </a:p>
          <a:p>
            <a:r>
              <a:rPr lang="en-GB" sz="1300">
                <a:solidFill>
                  <a:srgbClr val="000061"/>
                </a:solidFill>
                <a:latin typeface="Söhne" panose="020B0503030202060203" pitchFamily="34" charset="0"/>
              </a:rPr>
              <a:t>Tel: +47 944 82 312</a:t>
            </a:r>
          </a:p>
          <a:p>
            <a:endParaRPr lang="en-GB" sz="1400">
              <a:solidFill>
                <a:srgbClr val="000061"/>
              </a:solidFill>
              <a:latin typeface="Söhne Breit" panose="020B0505030202060203" pitchFamily="34" charset="0"/>
            </a:endParaRPr>
          </a:p>
          <a:p>
            <a:endParaRPr lang="en-GB" sz="1400">
              <a:solidFill>
                <a:srgbClr val="000061"/>
              </a:solidFill>
              <a:latin typeface="Söhne Breit" panose="020B0505030202060203" pitchFamily="34" charset="0"/>
            </a:endParaRPr>
          </a:p>
          <a:p>
            <a:endParaRPr lang="en-GB" sz="1400">
              <a:solidFill>
                <a:srgbClr val="0087CB"/>
              </a:solidFill>
              <a:latin typeface="Söhne Breit" panose="020B0505030202060203" pitchFamily="34" charset="0"/>
            </a:endParaRPr>
          </a:p>
          <a:p>
            <a:endParaRPr lang="en-GB" sz="1400">
              <a:solidFill>
                <a:srgbClr val="0087CB"/>
              </a:solidFill>
              <a:latin typeface="Söhne Breit" panose="020B0505030202060203" pitchFamily="34" charset="0"/>
            </a:endParaRPr>
          </a:p>
          <a:p>
            <a:endParaRPr lang="en-GB" sz="1400">
              <a:solidFill>
                <a:srgbClr val="0087CB"/>
              </a:solidFill>
              <a:latin typeface="Söhne Breit" panose="020B0505030202060203" pitchFamily="34" charset="0"/>
            </a:endParaRPr>
          </a:p>
        </p:txBody>
      </p:sp>
      <p:sp>
        <p:nvSpPr>
          <p:cNvPr id="11" name="TextBox 10">
            <a:extLst>
              <a:ext uri="{FF2B5EF4-FFF2-40B4-BE49-F238E27FC236}">
                <a16:creationId xmlns:a16="http://schemas.microsoft.com/office/drawing/2014/main" id="{7F73A2DA-3D17-7363-1E62-C26721E9CE6E}"/>
              </a:ext>
            </a:extLst>
          </p:cNvPr>
          <p:cNvSpPr txBox="1"/>
          <p:nvPr/>
        </p:nvSpPr>
        <p:spPr>
          <a:xfrm>
            <a:off x="433868" y="4692214"/>
            <a:ext cx="4415246" cy="1169551"/>
          </a:xfrm>
          <a:prstGeom prst="rect">
            <a:avLst/>
          </a:prstGeom>
          <a:noFill/>
        </p:spPr>
        <p:txBody>
          <a:bodyPr wrap="square" rtlCol="0">
            <a:spAutoFit/>
          </a:bodyPr>
          <a:lstStyle/>
          <a:p>
            <a:endParaRPr lang="en-GB" sz="1400">
              <a:solidFill>
                <a:srgbClr val="0087CB"/>
              </a:solidFill>
              <a:latin typeface="Söhne Breit" panose="020B0505030202060203" pitchFamily="34" charset="0"/>
            </a:endParaRPr>
          </a:p>
          <a:p>
            <a:endParaRPr lang="en-GB" sz="1400">
              <a:solidFill>
                <a:srgbClr val="0087CB"/>
              </a:solidFill>
              <a:latin typeface="Söhne Breit" panose="020B0505030202060203" pitchFamily="34" charset="0"/>
            </a:endParaRPr>
          </a:p>
          <a:p>
            <a:endParaRPr lang="en-GB" sz="1400">
              <a:solidFill>
                <a:srgbClr val="0087CB"/>
              </a:solidFill>
              <a:latin typeface="Söhne Breit" panose="020B0505030202060203" pitchFamily="34" charset="0"/>
            </a:endParaRPr>
          </a:p>
          <a:p>
            <a:endParaRPr lang="en-GB" sz="1400">
              <a:solidFill>
                <a:srgbClr val="0087CB"/>
              </a:solidFill>
              <a:latin typeface="Söhne Breit" panose="020B0505030202060203" pitchFamily="34" charset="0"/>
            </a:endParaRPr>
          </a:p>
          <a:p>
            <a:endParaRPr lang="en-GB" sz="1400">
              <a:solidFill>
                <a:srgbClr val="0087CB"/>
              </a:solidFill>
              <a:latin typeface="Söhne Breit" panose="020B0505030202060203" pitchFamily="34" charset="0"/>
            </a:endParaRPr>
          </a:p>
        </p:txBody>
      </p:sp>
    </p:spTree>
    <p:extLst>
      <p:ext uri="{BB962C8B-B14F-4D97-AF65-F5344CB8AC3E}">
        <p14:creationId xmlns:p14="http://schemas.microsoft.com/office/powerpoint/2010/main" val="22616676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blue and white gradient&#10;&#10;Description automatically generated">
            <a:extLst>
              <a:ext uri="{FF2B5EF4-FFF2-40B4-BE49-F238E27FC236}">
                <a16:creationId xmlns:a16="http://schemas.microsoft.com/office/drawing/2014/main" id="{A23EF7C6-600E-E3CE-1DFD-2DFC43F26EF8}"/>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28409" r="28410"/>
          <a:stretch/>
        </p:blipFill>
        <p:spPr>
          <a:xfrm>
            <a:off x="0" y="0"/>
            <a:ext cx="6858000" cy="9906000"/>
          </a:xfrm>
        </p:spPr>
      </p:pic>
      <p:pic>
        <p:nvPicPr>
          <p:cNvPr id="10" name="Picture 9" descr="A black and white logo&#10;&#10;Description automatically generated">
            <a:extLst>
              <a:ext uri="{FF2B5EF4-FFF2-40B4-BE49-F238E27FC236}">
                <a16:creationId xmlns:a16="http://schemas.microsoft.com/office/drawing/2014/main" id="{88CEA2AF-20C9-C291-A50F-27F990F3A4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9478" y="2574688"/>
            <a:ext cx="4299044" cy="3635046"/>
          </a:xfrm>
          <a:prstGeom prst="rect">
            <a:avLst/>
          </a:prstGeom>
        </p:spPr>
      </p:pic>
      <p:sp>
        <p:nvSpPr>
          <p:cNvPr id="11" name="TextBox 10">
            <a:extLst>
              <a:ext uri="{FF2B5EF4-FFF2-40B4-BE49-F238E27FC236}">
                <a16:creationId xmlns:a16="http://schemas.microsoft.com/office/drawing/2014/main" id="{832E3919-2D42-03EE-2345-D027430914A9}"/>
              </a:ext>
            </a:extLst>
          </p:cNvPr>
          <p:cNvSpPr txBox="1"/>
          <p:nvPr/>
        </p:nvSpPr>
        <p:spPr>
          <a:xfrm>
            <a:off x="1279478" y="6586593"/>
            <a:ext cx="4299044" cy="400110"/>
          </a:xfrm>
          <a:prstGeom prst="rect">
            <a:avLst/>
          </a:prstGeom>
          <a:noFill/>
        </p:spPr>
        <p:txBody>
          <a:bodyPr wrap="square" rtlCol="0">
            <a:spAutoFit/>
          </a:bodyPr>
          <a:lstStyle/>
          <a:p>
            <a:pPr algn="ctr"/>
            <a:r>
              <a:rPr lang="en-US" sz="2000">
                <a:solidFill>
                  <a:schemeClr val="bg1"/>
                </a:solidFill>
                <a:latin typeface="Söhne Breit" panose="020B0505030202060203" pitchFamily="34" charset="0"/>
              </a:rPr>
              <a:t>www.ssyglobal.com</a:t>
            </a:r>
            <a:endParaRPr lang="en-GB" sz="2000">
              <a:solidFill>
                <a:schemeClr val="bg1"/>
              </a:solidFill>
              <a:latin typeface="Söhne Breit" panose="020B0505030202060203" pitchFamily="34" charset="0"/>
            </a:endParaRPr>
          </a:p>
        </p:txBody>
      </p:sp>
    </p:spTree>
    <p:extLst>
      <p:ext uri="{BB962C8B-B14F-4D97-AF65-F5344CB8AC3E}">
        <p14:creationId xmlns:p14="http://schemas.microsoft.com/office/powerpoint/2010/main" val="4211633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3836809-05EF-791A-4F51-500536ABDFE5}"/>
              </a:ext>
            </a:extLst>
          </p:cNvPr>
          <p:cNvSpPr txBox="1"/>
          <p:nvPr/>
        </p:nvSpPr>
        <p:spPr>
          <a:xfrm>
            <a:off x="226530" y="340624"/>
            <a:ext cx="6259285" cy="707886"/>
          </a:xfrm>
          <a:prstGeom prst="rect">
            <a:avLst/>
          </a:prstGeom>
          <a:noFill/>
        </p:spPr>
        <p:txBody>
          <a:bodyPr wrap="square" rtlCol="0">
            <a:spAutoFit/>
          </a:bodyPr>
          <a:lstStyle/>
          <a:p>
            <a:r>
              <a:rPr lang="en-US" sz="4000">
                <a:solidFill>
                  <a:srgbClr val="000061"/>
                </a:solidFill>
                <a:latin typeface="Chronicle Display" pitchFamily="50" charset="0"/>
              </a:rPr>
              <a:t>PSV Weekly Report</a:t>
            </a:r>
            <a:endParaRPr lang="en-GB" sz="4800">
              <a:solidFill>
                <a:srgbClr val="000061"/>
              </a:solidFill>
              <a:latin typeface="Chronicle Display" pitchFamily="50" charset="0"/>
            </a:endParaRPr>
          </a:p>
        </p:txBody>
      </p:sp>
      <p:pic>
        <p:nvPicPr>
          <p:cNvPr id="8" name="Graphic 7">
            <a:extLst>
              <a:ext uri="{FF2B5EF4-FFF2-40B4-BE49-F238E27FC236}">
                <a16:creationId xmlns:a16="http://schemas.microsoft.com/office/drawing/2014/main" id="{59476423-B383-9E86-7550-01AFEE2B46F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45456" y="197200"/>
            <a:ext cx="1210281" cy="955002"/>
          </a:xfrm>
          <a:prstGeom prst="rect">
            <a:avLst/>
          </a:prstGeom>
        </p:spPr>
      </p:pic>
      <p:sp>
        <p:nvSpPr>
          <p:cNvPr id="7" name="TextBox 6">
            <a:extLst>
              <a:ext uri="{FF2B5EF4-FFF2-40B4-BE49-F238E27FC236}">
                <a16:creationId xmlns:a16="http://schemas.microsoft.com/office/drawing/2014/main" id="{7F807F3C-71FC-CF59-DFFC-E68B0F774EAC}"/>
              </a:ext>
            </a:extLst>
          </p:cNvPr>
          <p:cNvSpPr txBox="1"/>
          <p:nvPr/>
        </p:nvSpPr>
        <p:spPr>
          <a:xfrm>
            <a:off x="226530" y="952147"/>
            <a:ext cx="4415246" cy="400110"/>
          </a:xfrm>
          <a:prstGeom prst="rect">
            <a:avLst/>
          </a:prstGeom>
          <a:noFill/>
        </p:spPr>
        <p:txBody>
          <a:bodyPr wrap="square" rtlCol="0">
            <a:spAutoFit/>
          </a:bodyPr>
          <a:lstStyle/>
          <a:p>
            <a:r>
              <a:rPr lang="en-US" sz="2000">
                <a:solidFill>
                  <a:srgbClr val="0087CB"/>
                </a:solidFill>
                <a:latin typeface="Söhne Breit" panose="020B0505030202060203" pitchFamily="34" charset="0"/>
              </a:rPr>
              <a:t>Norway Spot Market Update</a:t>
            </a:r>
            <a:endParaRPr lang="en-GB" sz="2000">
              <a:solidFill>
                <a:srgbClr val="0087CB"/>
              </a:solidFill>
              <a:latin typeface="Söhne Breit" panose="020B0505030202060203" pitchFamily="34" charset="0"/>
            </a:endParaRPr>
          </a:p>
        </p:txBody>
      </p:sp>
      <p:sp>
        <p:nvSpPr>
          <p:cNvPr id="11" name="Slide Number Placeholder 18">
            <a:extLst>
              <a:ext uri="{FF2B5EF4-FFF2-40B4-BE49-F238E27FC236}">
                <a16:creationId xmlns:a16="http://schemas.microsoft.com/office/drawing/2014/main" id="{DCD4271C-69A4-7450-8E02-9905711A556F}"/>
              </a:ext>
            </a:extLst>
          </p:cNvPr>
          <p:cNvSpPr>
            <a:spLocks noGrp="1"/>
          </p:cNvSpPr>
          <p:nvPr>
            <p:ph type="sldNum" sz="quarter" idx="12"/>
          </p:nvPr>
        </p:nvSpPr>
        <p:spPr>
          <a:xfrm>
            <a:off x="4756814" y="9181417"/>
            <a:ext cx="1826098" cy="527403"/>
          </a:xfrm>
        </p:spPr>
        <p:txBody>
          <a:bodyPr/>
          <a:lstStyle/>
          <a:p>
            <a:fld id="{1DECF862-7734-433C-A80A-57580BBB7DB7}" type="slidenum">
              <a:rPr lang="en-GB" smtClean="0">
                <a:solidFill>
                  <a:srgbClr val="000061"/>
                </a:solidFill>
                <a:latin typeface="Söhne Breit" panose="020B0505030202060203" pitchFamily="34" charset="0"/>
              </a:rPr>
              <a:t>2</a:t>
            </a:fld>
            <a:endParaRPr lang="en-GB">
              <a:solidFill>
                <a:srgbClr val="000061"/>
              </a:solidFill>
              <a:latin typeface="Söhne Breit" panose="020B0505030202060203" pitchFamily="34" charset="0"/>
            </a:endParaRPr>
          </a:p>
        </p:txBody>
      </p:sp>
      <p:graphicFrame>
        <p:nvGraphicFramePr>
          <p:cNvPr id="5" name="Table 4">
            <a:extLst>
              <a:ext uri="{FF2B5EF4-FFF2-40B4-BE49-F238E27FC236}">
                <a16:creationId xmlns:a16="http://schemas.microsoft.com/office/drawing/2014/main" id="{A5200B17-F4A8-5F74-CFCC-CA3B0852F764}"/>
              </a:ext>
            </a:extLst>
          </p:cNvPr>
          <p:cNvGraphicFramePr>
            <a:graphicFrameLocks noGrp="1"/>
          </p:cNvGraphicFramePr>
          <p:nvPr>
            <p:extLst>
              <p:ext uri="{D42A27DB-BD31-4B8C-83A1-F6EECF244321}">
                <p14:modId xmlns:p14="http://schemas.microsoft.com/office/powerpoint/2010/main" val="3119162549"/>
              </p:ext>
            </p:extLst>
          </p:nvPr>
        </p:nvGraphicFramePr>
        <p:xfrm>
          <a:off x="316006" y="1878288"/>
          <a:ext cx="6259284" cy="741680"/>
        </p:xfrm>
        <a:graphic>
          <a:graphicData uri="http://schemas.openxmlformats.org/drawingml/2006/table">
            <a:tbl>
              <a:tblPr firstRow="1" bandRow="1">
                <a:tableStyleId>{5C22544A-7EE6-4342-B048-85BDC9FD1C3A}</a:tableStyleId>
              </a:tblPr>
              <a:tblGrid>
                <a:gridCol w="2086428">
                  <a:extLst>
                    <a:ext uri="{9D8B030D-6E8A-4147-A177-3AD203B41FA5}">
                      <a16:colId xmlns:a16="http://schemas.microsoft.com/office/drawing/2014/main" val="2352697276"/>
                    </a:ext>
                  </a:extLst>
                </a:gridCol>
                <a:gridCol w="2086428">
                  <a:extLst>
                    <a:ext uri="{9D8B030D-6E8A-4147-A177-3AD203B41FA5}">
                      <a16:colId xmlns:a16="http://schemas.microsoft.com/office/drawing/2014/main" val="587501630"/>
                    </a:ext>
                  </a:extLst>
                </a:gridCol>
                <a:gridCol w="2086428">
                  <a:extLst>
                    <a:ext uri="{9D8B030D-6E8A-4147-A177-3AD203B41FA5}">
                      <a16:colId xmlns:a16="http://schemas.microsoft.com/office/drawing/2014/main" val="1657488837"/>
                    </a:ext>
                  </a:extLst>
                </a:gridCol>
              </a:tblGrid>
              <a:tr h="370840">
                <a:tc>
                  <a:txBody>
                    <a:bodyPr/>
                    <a:lstStyle/>
                    <a:p>
                      <a:pPr algn="ctr"/>
                      <a:r>
                        <a:rPr lang="en-GB" sz="1200" dirty="0">
                          <a:solidFill>
                            <a:srgbClr val="000061"/>
                          </a:solidFill>
                          <a:latin typeface="Franklin Gothic Book"/>
                        </a:rPr>
                        <a:t>Last done</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200" dirty="0">
                          <a:solidFill>
                            <a:srgbClr val="000061"/>
                          </a:solidFill>
                          <a:latin typeface="Franklin Gothic Book"/>
                        </a:rPr>
                        <a:t>Average Last 5 Fixtures</a:t>
                      </a:r>
                      <a:endParaRPr lang="en-GB" sz="1200" dirty="0">
                        <a:latin typeface="Franklin Gothic Book"/>
                      </a:endParaRP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200" dirty="0">
                          <a:solidFill>
                            <a:srgbClr val="000061"/>
                          </a:solidFill>
                          <a:latin typeface="Franklin Gothic Book"/>
                        </a:rPr>
                        <a:t>Average Trend Going Forward</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2233421714"/>
                  </a:ext>
                </a:extLst>
              </a:tr>
              <a:tr h="370840">
                <a:tc>
                  <a:txBody>
                    <a:bodyPr/>
                    <a:lstStyle/>
                    <a:p>
                      <a:pPr algn="ctr"/>
                      <a:r>
                        <a:rPr lang="en-GB" sz="1200" dirty="0">
                          <a:solidFill>
                            <a:srgbClr val="000061"/>
                          </a:solidFill>
                          <a:latin typeface="Franklin Gothic Book"/>
                        </a:rPr>
                        <a:t>225,000 NOK</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200" dirty="0">
                          <a:solidFill>
                            <a:srgbClr val="000061"/>
                          </a:solidFill>
                          <a:latin typeface="Franklin Gothic Book"/>
                        </a:rPr>
                        <a:t>160,000 NOK</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endParaRPr lang="en-GB" sz="1200">
                        <a:latin typeface="Franklin Gothic Book" panose="020B0503020102020204" pitchFamily="34" charset="0"/>
                      </a:endParaRPr>
                    </a:p>
                  </a:txBody>
                  <a:tcP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1734804593"/>
                  </a:ext>
                </a:extLst>
              </a:tr>
            </a:tbl>
          </a:graphicData>
        </a:graphic>
      </p:graphicFrame>
      <p:graphicFrame>
        <p:nvGraphicFramePr>
          <p:cNvPr id="10" name="Table 9">
            <a:extLst>
              <a:ext uri="{FF2B5EF4-FFF2-40B4-BE49-F238E27FC236}">
                <a16:creationId xmlns:a16="http://schemas.microsoft.com/office/drawing/2014/main" id="{0F101D57-3DE7-0EBA-DA7A-D92BD1B48D93}"/>
              </a:ext>
            </a:extLst>
          </p:cNvPr>
          <p:cNvGraphicFramePr>
            <a:graphicFrameLocks noGrp="1"/>
          </p:cNvGraphicFramePr>
          <p:nvPr>
            <p:extLst>
              <p:ext uri="{D42A27DB-BD31-4B8C-83A1-F6EECF244321}">
                <p14:modId xmlns:p14="http://schemas.microsoft.com/office/powerpoint/2010/main" val="3573633522"/>
              </p:ext>
            </p:extLst>
          </p:nvPr>
        </p:nvGraphicFramePr>
        <p:xfrm>
          <a:off x="299358" y="3010954"/>
          <a:ext cx="6259284" cy="4725171"/>
        </p:xfrm>
        <a:graphic>
          <a:graphicData uri="http://schemas.openxmlformats.org/drawingml/2006/table">
            <a:tbl>
              <a:tblPr firstRow="1" bandRow="1">
                <a:tableStyleId>{5C22544A-7EE6-4342-B048-85BDC9FD1C3A}</a:tableStyleId>
              </a:tblPr>
              <a:tblGrid>
                <a:gridCol w="643813">
                  <a:extLst>
                    <a:ext uri="{9D8B030D-6E8A-4147-A177-3AD203B41FA5}">
                      <a16:colId xmlns:a16="http://schemas.microsoft.com/office/drawing/2014/main" val="2394877878"/>
                    </a:ext>
                  </a:extLst>
                </a:gridCol>
                <a:gridCol w="769723">
                  <a:extLst>
                    <a:ext uri="{9D8B030D-6E8A-4147-A177-3AD203B41FA5}">
                      <a16:colId xmlns:a16="http://schemas.microsoft.com/office/drawing/2014/main" val="3681857323"/>
                    </a:ext>
                  </a:extLst>
                </a:gridCol>
                <a:gridCol w="841200">
                  <a:extLst>
                    <a:ext uri="{9D8B030D-6E8A-4147-A177-3AD203B41FA5}">
                      <a16:colId xmlns:a16="http://schemas.microsoft.com/office/drawing/2014/main" val="1989810533"/>
                    </a:ext>
                  </a:extLst>
                </a:gridCol>
                <a:gridCol w="583484">
                  <a:extLst>
                    <a:ext uri="{9D8B030D-6E8A-4147-A177-3AD203B41FA5}">
                      <a16:colId xmlns:a16="http://schemas.microsoft.com/office/drawing/2014/main" val="2082017283"/>
                    </a:ext>
                  </a:extLst>
                </a:gridCol>
                <a:gridCol w="672425">
                  <a:extLst>
                    <a:ext uri="{9D8B030D-6E8A-4147-A177-3AD203B41FA5}">
                      <a16:colId xmlns:a16="http://schemas.microsoft.com/office/drawing/2014/main" val="984456856"/>
                    </a:ext>
                  </a:extLst>
                </a:gridCol>
                <a:gridCol w="813516">
                  <a:extLst>
                    <a:ext uri="{9D8B030D-6E8A-4147-A177-3AD203B41FA5}">
                      <a16:colId xmlns:a16="http://schemas.microsoft.com/office/drawing/2014/main" val="391992791"/>
                    </a:ext>
                  </a:extLst>
                </a:gridCol>
                <a:gridCol w="1109668">
                  <a:extLst>
                    <a:ext uri="{9D8B030D-6E8A-4147-A177-3AD203B41FA5}">
                      <a16:colId xmlns:a16="http://schemas.microsoft.com/office/drawing/2014/main" val="1263350016"/>
                    </a:ext>
                  </a:extLst>
                </a:gridCol>
                <a:gridCol w="825455">
                  <a:extLst>
                    <a:ext uri="{9D8B030D-6E8A-4147-A177-3AD203B41FA5}">
                      <a16:colId xmlns:a16="http://schemas.microsoft.com/office/drawing/2014/main" val="296755081"/>
                    </a:ext>
                  </a:extLst>
                </a:gridCol>
              </a:tblGrid>
              <a:tr h="917161">
                <a:tc>
                  <a:txBody>
                    <a:bodyPr/>
                    <a:lstStyle/>
                    <a:p>
                      <a:pPr algn="ctr"/>
                      <a:r>
                        <a:rPr lang="en-GB" sz="1000" b="1" dirty="0">
                          <a:solidFill>
                            <a:srgbClr val="000061"/>
                          </a:solidFill>
                          <a:latin typeface="Franklin Gothic Book"/>
                        </a:rPr>
                        <a:t>Date</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1000" b="1" dirty="0">
                          <a:solidFill>
                            <a:srgbClr val="000061"/>
                          </a:solidFill>
                          <a:latin typeface="Franklin Gothic Book"/>
                        </a:rPr>
                        <a:t>Vessel</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000" b="1" dirty="0">
                          <a:solidFill>
                            <a:srgbClr val="000061"/>
                          </a:solidFill>
                          <a:latin typeface="Franklin Gothic Book"/>
                        </a:rPr>
                        <a:t>Charterer</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000" b="1" dirty="0">
                          <a:solidFill>
                            <a:srgbClr val="000061"/>
                          </a:solidFill>
                          <a:latin typeface="Franklin Gothic Book"/>
                        </a:rPr>
                        <a:t>Rate</a:t>
                      </a:r>
                    </a:p>
                    <a:p>
                      <a:pPr algn="ctr"/>
                      <a:r>
                        <a:rPr lang="en-GB" sz="1000" b="1" dirty="0">
                          <a:solidFill>
                            <a:srgbClr val="000061"/>
                          </a:solidFill>
                          <a:latin typeface="Franklin Gothic Book"/>
                        </a:rPr>
                        <a:t>(NOK)</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000" b="1" dirty="0">
                          <a:solidFill>
                            <a:srgbClr val="000061"/>
                          </a:solidFill>
                          <a:latin typeface="Franklin Gothic Book"/>
                        </a:rPr>
                        <a:t>Scope of Work</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000" b="1" dirty="0">
                          <a:solidFill>
                            <a:srgbClr val="000061"/>
                          </a:solidFill>
                          <a:latin typeface="Franklin Gothic Book"/>
                        </a:rPr>
                        <a:t>Period</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000" b="1" dirty="0">
                          <a:solidFill>
                            <a:srgbClr val="000061"/>
                          </a:solidFill>
                          <a:latin typeface="Franklin Gothic Book"/>
                        </a:rPr>
                        <a:t>Commencement</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000" b="1" dirty="0">
                          <a:solidFill>
                            <a:srgbClr val="000061"/>
                          </a:solidFill>
                          <a:latin typeface="Franklin Gothic Book"/>
                        </a:rPr>
                        <a:t>Expected</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2535281769"/>
                  </a:ext>
                </a:extLst>
              </a:tr>
              <a:tr h="761602">
                <a:tc>
                  <a:txBody>
                    <a:bodyPr/>
                    <a:lstStyle/>
                    <a:p>
                      <a:pPr algn="ctr" fontAlgn="b"/>
                      <a:r>
                        <a:rPr lang="en-GB" sz="1000" b="0" i="0" u="none" strike="noStrike" dirty="0">
                          <a:effectLst/>
                          <a:latin typeface="Calibri"/>
                        </a:rPr>
                        <a:t>06.11.2025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EDDA FRAM</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Equinor Energy AS</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US" sz="1000" dirty="0">
                          <a:latin typeface="Calibri"/>
                          <a:cs typeface="Calibri"/>
                        </a:rPr>
                        <a:t>225,000</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Supply duties</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US" sz="1000" b="0" i="0" u="none" strike="noStrike" dirty="0">
                          <a:effectLst/>
                          <a:latin typeface="Calibri"/>
                        </a:rPr>
                        <a:t>D/D 14</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07.11.2025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US" sz="1000" dirty="0">
                          <a:latin typeface="Calibri"/>
                          <a:cs typeface="Calibri"/>
                        </a:rPr>
                        <a:t>11.11.2025</a:t>
                      </a:r>
                      <a:endParaRPr lang="en-US" dirty="0"/>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1727049525"/>
                  </a:ext>
                </a:extLst>
              </a:tr>
              <a:tr h="761602">
                <a:tc>
                  <a:txBody>
                    <a:bodyPr/>
                    <a:lstStyle/>
                    <a:p>
                      <a:pPr algn="ctr" fontAlgn="b"/>
                      <a:r>
                        <a:rPr lang="en-GB" sz="1000" b="0" i="0" u="none" strike="noStrike" dirty="0">
                          <a:effectLst/>
                          <a:latin typeface="Calibri"/>
                        </a:rPr>
                        <a:t>06.11.2025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AURORA GALAXY</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Equinor Energy AS</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US" sz="1000" dirty="0">
                          <a:latin typeface="Calibri"/>
                          <a:cs typeface="Calibri"/>
                        </a:rPr>
                        <a:t>225,000</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Supply duties</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US" sz="1000" b="0" i="0" u="none" strike="noStrike" dirty="0">
                          <a:effectLst/>
                          <a:latin typeface="Calibri"/>
                        </a:rPr>
                        <a:t>4 days firm + D/D 17</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06.11.2025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US" sz="1000" dirty="0">
                          <a:latin typeface="Calibri"/>
                          <a:cs typeface="Calibri"/>
                        </a:rPr>
                        <a:t>11.11.2025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3870111203"/>
                  </a:ext>
                </a:extLst>
              </a:tr>
              <a:tr h="761602">
                <a:tc>
                  <a:txBody>
                    <a:bodyPr/>
                    <a:lstStyle/>
                    <a:p>
                      <a:pPr algn="ctr" fontAlgn="b"/>
                      <a:r>
                        <a:rPr lang="en-GB" sz="1000" b="0" i="0" u="none" strike="noStrike" dirty="0">
                          <a:effectLst/>
                          <a:latin typeface="Calibri"/>
                        </a:rPr>
                        <a:t>04.11.2025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STRIL MERMAID</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Aker BP</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US" sz="1000" dirty="0">
                          <a:latin typeface="Calibri"/>
                          <a:cs typeface="Calibri"/>
                        </a:rPr>
                        <a:t>RNR</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Supply duties</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US" sz="1000" b="0" i="0" u="none" strike="noStrike" dirty="0">
                          <a:effectLst/>
                          <a:latin typeface="Calibri"/>
                        </a:rPr>
                        <a:t>D/D (Call off)</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05.11.2025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US" sz="1000" dirty="0">
                          <a:latin typeface="Calibri"/>
                          <a:cs typeface="Calibri"/>
                        </a:rPr>
                        <a:t>13.11.2025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2465254982"/>
                  </a:ext>
                </a:extLst>
              </a:tr>
              <a:tr h="761602">
                <a:tc>
                  <a:txBody>
                    <a:bodyPr/>
                    <a:lstStyle/>
                    <a:p>
                      <a:pPr algn="ctr" fontAlgn="b"/>
                      <a:r>
                        <a:rPr lang="en-GB" sz="1000" b="0" i="0" u="none" strike="noStrike" dirty="0">
                          <a:effectLst/>
                          <a:latin typeface="Calibri"/>
                        </a:rPr>
                        <a:t>03.11.2025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EDDA FERD</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Equinor Energy AS</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US" sz="1000" dirty="0">
                          <a:latin typeface="Calibri"/>
                          <a:cs typeface="Calibri"/>
                        </a:rPr>
                        <a:t>95,000</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Supply duties</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US" sz="1000" b="0" i="0" u="none" strike="noStrike" dirty="0">
                          <a:effectLst/>
                          <a:latin typeface="Calibri"/>
                        </a:rPr>
                        <a:t>D/D 21</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04.11.2025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US" sz="1000" dirty="0">
                          <a:latin typeface="Calibri"/>
                          <a:cs typeface="Calibri"/>
                        </a:rPr>
                        <a:t>13.11.2025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1482079794"/>
                  </a:ext>
                </a:extLst>
              </a:tr>
              <a:tr h="761602">
                <a:tc>
                  <a:txBody>
                    <a:bodyPr/>
                    <a:lstStyle/>
                    <a:p>
                      <a:pPr algn="ctr" fontAlgn="b"/>
                      <a:r>
                        <a:rPr lang="en-GB" sz="1000" b="0" i="0" u="none" strike="noStrike" dirty="0">
                          <a:effectLst/>
                          <a:latin typeface="Calibri"/>
                        </a:rPr>
                        <a:t>03.11.2025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NORTH POMOR</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Equinor Energy AS</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US" sz="1000" dirty="0">
                          <a:latin typeface="Calibri"/>
                          <a:cs typeface="Calibri"/>
                        </a:rPr>
                        <a:t>95,000</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Supply duties</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US" sz="1000" b="0" i="0" u="none" strike="noStrike" dirty="0">
                          <a:effectLst/>
                          <a:latin typeface="Calibri"/>
                        </a:rPr>
                        <a:t>D/D 21</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04.11.2025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US" sz="1000" dirty="0">
                          <a:latin typeface="Calibri"/>
                          <a:cs typeface="Calibri"/>
                        </a:rPr>
                        <a:t>13.11.2025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1301032730"/>
                  </a:ext>
                </a:extLst>
              </a:tr>
            </a:tbl>
          </a:graphicData>
        </a:graphic>
      </p:graphicFrame>
      <p:sp>
        <p:nvSpPr>
          <p:cNvPr id="13" name="TextBox 12">
            <a:extLst>
              <a:ext uri="{FF2B5EF4-FFF2-40B4-BE49-F238E27FC236}">
                <a16:creationId xmlns:a16="http://schemas.microsoft.com/office/drawing/2014/main" id="{438821D4-AE9A-C18C-711F-6727832879DE}"/>
              </a:ext>
            </a:extLst>
          </p:cNvPr>
          <p:cNvSpPr txBox="1"/>
          <p:nvPr/>
        </p:nvSpPr>
        <p:spPr>
          <a:xfrm>
            <a:off x="243181" y="1555461"/>
            <a:ext cx="4415246" cy="307777"/>
          </a:xfrm>
          <a:prstGeom prst="rect">
            <a:avLst/>
          </a:prstGeom>
          <a:noFill/>
        </p:spPr>
        <p:txBody>
          <a:bodyPr wrap="square" rtlCol="0">
            <a:spAutoFit/>
          </a:bodyPr>
          <a:lstStyle/>
          <a:p>
            <a:r>
              <a:rPr lang="en-US" sz="1400">
                <a:solidFill>
                  <a:srgbClr val="0087CB"/>
                </a:solidFill>
                <a:latin typeface="Söhne Breit" panose="020B0505030202060203" pitchFamily="34" charset="0"/>
              </a:rPr>
              <a:t>Rate Development Norwegian side</a:t>
            </a:r>
            <a:endParaRPr lang="en-GB" sz="1400">
              <a:solidFill>
                <a:srgbClr val="0087CB"/>
              </a:solidFill>
              <a:latin typeface="Söhne Breit" panose="020B0505030202060203" pitchFamily="34" charset="0"/>
            </a:endParaRPr>
          </a:p>
        </p:txBody>
      </p:sp>
      <p:sp>
        <p:nvSpPr>
          <p:cNvPr id="14" name="TextBox 13">
            <a:extLst>
              <a:ext uri="{FF2B5EF4-FFF2-40B4-BE49-F238E27FC236}">
                <a16:creationId xmlns:a16="http://schemas.microsoft.com/office/drawing/2014/main" id="{8EC3E500-C447-4F24-B7C6-FDEFC3277D18}"/>
              </a:ext>
            </a:extLst>
          </p:cNvPr>
          <p:cNvSpPr txBox="1"/>
          <p:nvPr/>
        </p:nvSpPr>
        <p:spPr>
          <a:xfrm>
            <a:off x="226530" y="2743016"/>
            <a:ext cx="4415246" cy="307777"/>
          </a:xfrm>
          <a:prstGeom prst="rect">
            <a:avLst/>
          </a:prstGeom>
          <a:noFill/>
        </p:spPr>
        <p:txBody>
          <a:bodyPr wrap="square" rtlCol="0">
            <a:spAutoFit/>
          </a:bodyPr>
          <a:lstStyle/>
          <a:p>
            <a:r>
              <a:rPr lang="en-US" sz="1400">
                <a:solidFill>
                  <a:srgbClr val="0087CB"/>
                </a:solidFill>
                <a:latin typeface="Söhne Breit" panose="020B0505030202060203" pitchFamily="34" charset="0"/>
              </a:rPr>
              <a:t>Recent PSV Spot Fixtures Norwegian side</a:t>
            </a:r>
            <a:endParaRPr lang="en-GB" sz="1400">
              <a:solidFill>
                <a:srgbClr val="0087CB"/>
              </a:solidFill>
              <a:latin typeface="Söhne Breit" panose="020B0505030202060203" pitchFamily="34" charset="0"/>
            </a:endParaRPr>
          </a:p>
        </p:txBody>
      </p:sp>
      <p:sp>
        <p:nvSpPr>
          <p:cNvPr id="15" name="TextBox 14">
            <a:extLst>
              <a:ext uri="{FF2B5EF4-FFF2-40B4-BE49-F238E27FC236}">
                <a16:creationId xmlns:a16="http://schemas.microsoft.com/office/drawing/2014/main" id="{878ABBAA-C96E-1E0E-6A66-138A06807A06}"/>
              </a:ext>
            </a:extLst>
          </p:cNvPr>
          <p:cNvSpPr txBox="1"/>
          <p:nvPr/>
        </p:nvSpPr>
        <p:spPr>
          <a:xfrm>
            <a:off x="226530" y="7736125"/>
            <a:ext cx="4415246" cy="307777"/>
          </a:xfrm>
          <a:prstGeom prst="rect">
            <a:avLst/>
          </a:prstGeom>
          <a:noFill/>
        </p:spPr>
        <p:txBody>
          <a:bodyPr wrap="square" rtlCol="0">
            <a:spAutoFit/>
          </a:bodyPr>
          <a:lstStyle/>
          <a:p>
            <a:r>
              <a:rPr lang="en-US" sz="1400">
                <a:solidFill>
                  <a:srgbClr val="0087CB"/>
                </a:solidFill>
                <a:latin typeface="Söhne Breit" panose="020B0505030202060203" pitchFamily="34" charset="0"/>
              </a:rPr>
              <a:t>Open Spot Requirements</a:t>
            </a:r>
            <a:endParaRPr lang="en-GB" sz="1400">
              <a:solidFill>
                <a:srgbClr val="0087CB"/>
              </a:solidFill>
              <a:latin typeface="Söhne Breit" panose="020B0505030202060203" pitchFamily="34" charset="0"/>
            </a:endParaRPr>
          </a:p>
        </p:txBody>
      </p:sp>
      <p:sp>
        <p:nvSpPr>
          <p:cNvPr id="22" name="TextBox 21">
            <a:extLst>
              <a:ext uri="{FF2B5EF4-FFF2-40B4-BE49-F238E27FC236}">
                <a16:creationId xmlns:a16="http://schemas.microsoft.com/office/drawing/2014/main" id="{AC71D098-1B51-6D09-89CE-8E42290B14E7}"/>
              </a:ext>
            </a:extLst>
          </p:cNvPr>
          <p:cNvSpPr txBox="1"/>
          <p:nvPr/>
        </p:nvSpPr>
        <p:spPr>
          <a:xfrm>
            <a:off x="507668" y="8408671"/>
            <a:ext cx="5777623" cy="430887"/>
          </a:xfrm>
          <a:prstGeom prst="rect">
            <a:avLst/>
          </a:prstGeom>
          <a:noFill/>
        </p:spPr>
        <p:txBody>
          <a:bodyPr wrap="square" lIns="91440" tIns="45720" rIns="91440" bIns="45720" rtlCol="0" anchor="t">
            <a:spAutoFit/>
          </a:bodyPr>
          <a:lstStyle/>
          <a:p>
            <a:pPr marL="171450" indent="-171450">
              <a:buFont typeface="Calibri"/>
              <a:buChar char="-"/>
            </a:pPr>
            <a:r>
              <a:rPr lang="en-GB" sz="1100" dirty="0">
                <a:solidFill>
                  <a:srgbClr val="000061"/>
                </a:solidFill>
                <a:latin typeface="Calibri"/>
                <a:ea typeface="Calibri"/>
                <a:cs typeface="Calibri"/>
              </a:rPr>
              <a:t>Energy Duchess – PPT Bergen</a:t>
            </a:r>
          </a:p>
          <a:p>
            <a:r>
              <a:rPr lang="en-GB" sz="1100" dirty="0">
                <a:solidFill>
                  <a:srgbClr val="000061"/>
                </a:solidFill>
                <a:latin typeface="Calibri"/>
                <a:ea typeface="Calibri"/>
                <a:cs typeface="Calibri"/>
              </a:rPr>
              <a:t>	</a:t>
            </a:r>
          </a:p>
        </p:txBody>
      </p:sp>
      <p:sp>
        <p:nvSpPr>
          <p:cNvPr id="16" name="TextBox 15">
            <a:extLst>
              <a:ext uri="{FF2B5EF4-FFF2-40B4-BE49-F238E27FC236}">
                <a16:creationId xmlns:a16="http://schemas.microsoft.com/office/drawing/2014/main" id="{F8CA1711-8DD1-B110-3D6D-C3187BA6A864}"/>
              </a:ext>
            </a:extLst>
          </p:cNvPr>
          <p:cNvSpPr txBox="1"/>
          <p:nvPr/>
        </p:nvSpPr>
        <p:spPr>
          <a:xfrm>
            <a:off x="226530" y="8188949"/>
            <a:ext cx="4415246" cy="307777"/>
          </a:xfrm>
          <a:prstGeom prst="rect">
            <a:avLst/>
          </a:prstGeom>
          <a:noFill/>
        </p:spPr>
        <p:txBody>
          <a:bodyPr wrap="square" rtlCol="0">
            <a:spAutoFit/>
          </a:bodyPr>
          <a:lstStyle/>
          <a:p>
            <a:r>
              <a:rPr lang="en-US" sz="1400">
                <a:solidFill>
                  <a:srgbClr val="0087CB"/>
                </a:solidFill>
                <a:latin typeface="Söhne Breit" panose="020B0505030202060203" pitchFamily="34" charset="0"/>
              </a:rPr>
              <a:t>PPT Vessels</a:t>
            </a:r>
            <a:endParaRPr lang="en-GB" sz="1400">
              <a:solidFill>
                <a:srgbClr val="0087CB"/>
              </a:solidFill>
              <a:latin typeface="Söhne Breit" panose="020B0505030202060203" pitchFamily="34" charset="0"/>
            </a:endParaRPr>
          </a:p>
        </p:txBody>
      </p:sp>
      <p:cxnSp>
        <p:nvCxnSpPr>
          <p:cNvPr id="24" name="Straight Arrow Connector 23">
            <a:extLst>
              <a:ext uri="{FF2B5EF4-FFF2-40B4-BE49-F238E27FC236}">
                <a16:creationId xmlns:a16="http://schemas.microsoft.com/office/drawing/2014/main" id="{32BA8C7D-C422-DF27-4A8B-78444D9EEE2F}"/>
              </a:ext>
            </a:extLst>
          </p:cNvPr>
          <p:cNvCxnSpPr>
            <a:cxnSpLocks/>
          </p:cNvCxnSpPr>
          <p:nvPr/>
        </p:nvCxnSpPr>
        <p:spPr>
          <a:xfrm>
            <a:off x="4920557" y="2324580"/>
            <a:ext cx="1114193" cy="222013"/>
          </a:xfrm>
          <a:prstGeom prst="straightConnector1">
            <a:avLst/>
          </a:prstGeom>
          <a:ln>
            <a:solidFill>
              <a:srgbClr val="000061"/>
            </a:solidFill>
            <a:tailEnd type="triangle"/>
          </a:ln>
        </p:spPr>
        <p:style>
          <a:lnRef idx="3">
            <a:schemeClr val="dk1"/>
          </a:lnRef>
          <a:fillRef idx="0">
            <a:schemeClr val="dk1"/>
          </a:fillRef>
          <a:effectRef idx="2">
            <a:schemeClr val="dk1"/>
          </a:effectRef>
          <a:fontRef idx="minor">
            <a:schemeClr val="tx1"/>
          </a:fontRef>
        </p:style>
      </p:cxnSp>
      <p:sp>
        <p:nvSpPr>
          <p:cNvPr id="2" name="TextBox 1">
            <a:extLst>
              <a:ext uri="{FF2B5EF4-FFF2-40B4-BE49-F238E27FC236}">
                <a16:creationId xmlns:a16="http://schemas.microsoft.com/office/drawing/2014/main" id="{01D48C4E-8598-177B-5C1A-F3EE2477C88B}"/>
              </a:ext>
            </a:extLst>
          </p:cNvPr>
          <p:cNvSpPr txBox="1"/>
          <p:nvPr/>
        </p:nvSpPr>
        <p:spPr>
          <a:xfrm>
            <a:off x="507668" y="7994566"/>
            <a:ext cx="6184015" cy="261610"/>
          </a:xfrm>
          <a:prstGeom prst="rect">
            <a:avLst/>
          </a:prstGeom>
          <a:noFill/>
        </p:spPr>
        <p:txBody>
          <a:bodyPr wrap="square" rtlCol="0">
            <a:spAutoFit/>
          </a:bodyPr>
          <a:lstStyle/>
          <a:p>
            <a:r>
              <a:rPr lang="en-GB" sz="1100">
                <a:solidFill>
                  <a:srgbClr val="000061"/>
                </a:solidFill>
              </a:rPr>
              <a:t>-    None</a:t>
            </a:r>
            <a:endParaRPr lang="en-GB" sz="1100">
              <a:solidFill>
                <a:srgbClr val="000061"/>
              </a:solidFill>
              <a:latin typeface="Calibri" panose="020F0502020204030204" pitchFamily="34" charset="0"/>
              <a:cs typeface="Calibri" panose="020F0502020204030204" pitchFamily="34" charset="0"/>
            </a:endParaRPr>
          </a:p>
        </p:txBody>
      </p:sp>
      <p:sp>
        <p:nvSpPr>
          <p:cNvPr id="9" name="Footer Placeholder 1">
            <a:extLst>
              <a:ext uri="{FF2B5EF4-FFF2-40B4-BE49-F238E27FC236}">
                <a16:creationId xmlns:a16="http://schemas.microsoft.com/office/drawing/2014/main" id="{F67B9A4A-D5DB-EFF8-B962-A324F79ADD4F}"/>
              </a:ext>
            </a:extLst>
          </p:cNvPr>
          <p:cNvSpPr>
            <a:spLocks noGrp="1"/>
          </p:cNvSpPr>
          <p:nvPr>
            <p:ph type="ftr" sz="quarter" idx="11"/>
          </p:nvPr>
        </p:nvSpPr>
        <p:spPr>
          <a:xfrm>
            <a:off x="431086" y="9375494"/>
            <a:ext cx="3676405" cy="264445"/>
          </a:xfrm>
          <a:prstGeom prst="rect">
            <a:avLst/>
          </a:prstGeom>
        </p:spPr>
        <p:txBody>
          <a:bodyPr/>
          <a:lstStyle/>
          <a:p>
            <a:pPr algn="l"/>
            <a:r>
              <a:rPr lang="en-US">
                <a:solidFill>
                  <a:srgbClr val="000061"/>
                </a:solidFill>
                <a:latin typeface="Söhne Breit" panose="020B0505030202060203" pitchFamily="34" charset="0"/>
              </a:rPr>
              <a:t>SSY – Offshore Weekly Report – 10 November 2025 </a:t>
            </a:r>
          </a:p>
        </p:txBody>
      </p:sp>
      <p:cxnSp>
        <p:nvCxnSpPr>
          <p:cNvPr id="17" name="Straight Connector 16">
            <a:extLst>
              <a:ext uri="{FF2B5EF4-FFF2-40B4-BE49-F238E27FC236}">
                <a16:creationId xmlns:a16="http://schemas.microsoft.com/office/drawing/2014/main" id="{FC6845A9-4332-AE64-C3CB-253171ADA553}"/>
              </a:ext>
            </a:extLst>
          </p:cNvPr>
          <p:cNvCxnSpPr>
            <a:cxnSpLocks/>
          </p:cNvCxnSpPr>
          <p:nvPr/>
        </p:nvCxnSpPr>
        <p:spPr>
          <a:xfrm>
            <a:off x="506151" y="9330151"/>
            <a:ext cx="1826099" cy="0"/>
          </a:xfrm>
          <a:prstGeom prst="line">
            <a:avLst/>
          </a:prstGeom>
          <a:ln>
            <a:solidFill>
              <a:srgbClr val="00006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F84016C5-070C-1992-F222-2289A0F9F0EE}"/>
              </a:ext>
            </a:extLst>
          </p:cNvPr>
          <p:cNvCxnSpPr>
            <a:cxnSpLocks/>
          </p:cNvCxnSpPr>
          <p:nvPr/>
        </p:nvCxnSpPr>
        <p:spPr>
          <a:xfrm>
            <a:off x="5977719" y="9330151"/>
            <a:ext cx="605193" cy="0"/>
          </a:xfrm>
          <a:prstGeom prst="line">
            <a:avLst/>
          </a:prstGeom>
          <a:ln>
            <a:solidFill>
              <a:srgbClr val="00006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8224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3836809-05EF-791A-4F51-500536ABDFE5}"/>
              </a:ext>
            </a:extLst>
          </p:cNvPr>
          <p:cNvSpPr txBox="1"/>
          <p:nvPr/>
        </p:nvSpPr>
        <p:spPr>
          <a:xfrm>
            <a:off x="215053" y="333154"/>
            <a:ext cx="6259285" cy="707886"/>
          </a:xfrm>
          <a:prstGeom prst="rect">
            <a:avLst/>
          </a:prstGeom>
          <a:noFill/>
        </p:spPr>
        <p:txBody>
          <a:bodyPr wrap="square" rtlCol="0">
            <a:spAutoFit/>
          </a:bodyPr>
          <a:lstStyle/>
          <a:p>
            <a:r>
              <a:rPr lang="en-US" sz="4000">
                <a:solidFill>
                  <a:srgbClr val="000061"/>
                </a:solidFill>
                <a:latin typeface="Chronicle Display" pitchFamily="50" charset="0"/>
              </a:rPr>
              <a:t>PSV Weekly Report</a:t>
            </a:r>
            <a:endParaRPr lang="en-GB" sz="4000">
              <a:solidFill>
                <a:srgbClr val="000061"/>
              </a:solidFill>
              <a:latin typeface="Chronicle Display" pitchFamily="50" charset="0"/>
            </a:endParaRPr>
          </a:p>
        </p:txBody>
      </p:sp>
      <p:pic>
        <p:nvPicPr>
          <p:cNvPr id="8" name="Graphic 7">
            <a:extLst>
              <a:ext uri="{FF2B5EF4-FFF2-40B4-BE49-F238E27FC236}">
                <a16:creationId xmlns:a16="http://schemas.microsoft.com/office/drawing/2014/main" id="{59476423-B383-9E86-7550-01AFEE2B46F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45456" y="197200"/>
            <a:ext cx="1210281" cy="955002"/>
          </a:xfrm>
          <a:prstGeom prst="rect">
            <a:avLst/>
          </a:prstGeom>
        </p:spPr>
      </p:pic>
      <p:sp>
        <p:nvSpPr>
          <p:cNvPr id="11" name="TextBox 10">
            <a:extLst>
              <a:ext uri="{FF2B5EF4-FFF2-40B4-BE49-F238E27FC236}">
                <a16:creationId xmlns:a16="http://schemas.microsoft.com/office/drawing/2014/main" id="{D6958B1F-1DA1-C4D5-8A74-60B189470213}"/>
              </a:ext>
            </a:extLst>
          </p:cNvPr>
          <p:cNvSpPr txBox="1"/>
          <p:nvPr/>
        </p:nvSpPr>
        <p:spPr>
          <a:xfrm>
            <a:off x="202263" y="987746"/>
            <a:ext cx="4982257" cy="400110"/>
          </a:xfrm>
          <a:prstGeom prst="rect">
            <a:avLst/>
          </a:prstGeom>
          <a:noFill/>
        </p:spPr>
        <p:txBody>
          <a:bodyPr wrap="square" rtlCol="0">
            <a:spAutoFit/>
          </a:bodyPr>
          <a:lstStyle/>
          <a:p>
            <a:r>
              <a:rPr lang="en-US" sz="2000">
                <a:solidFill>
                  <a:srgbClr val="0087CB"/>
                </a:solidFill>
                <a:latin typeface="Söhne Breit" panose="020B0505030202060203" pitchFamily="34" charset="0"/>
              </a:rPr>
              <a:t>Norway Spot Market Update</a:t>
            </a:r>
            <a:endParaRPr lang="en-GB" sz="2000">
              <a:solidFill>
                <a:srgbClr val="0087CB"/>
              </a:solidFill>
              <a:latin typeface="Söhne Breit" panose="020B0505030202060203" pitchFamily="34" charset="0"/>
            </a:endParaRPr>
          </a:p>
        </p:txBody>
      </p:sp>
      <p:sp>
        <p:nvSpPr>
          <p:cNvPr id="16" name="Slide Number Placeholder 18">
            <a:extLst>
              <a:ext uri="{FF2B5EF4-FFF2-40B4-BE49-F238E27FC236}">
                <a16:creationId xmlns:a16="http://schemas.microsoft.com/office/drawing/2014/main" id="{07264F4D-CF32-26C6-0FCB-A2A6A1DCDC59}"/>
              </a:ext>
            </a:extLst>
          </p:cNvPr>
          <p:cNvSpPr>
            <a:spLocks noGrp="1"/>
          </p:cNvSpPr>
          <p:nvPr>
            <p:ph type="sldNum" sz="quarter" idx="12"/>
          </p:nvPr>
        </p:nvSpPr>
        <p:spPr>
          <a:xfrm>
            <a:off x="4756814" y="9375494"/>
            <a:ext cx="1826098" cy="264441"/>
          </a:xfrm>
        </p:spPr>
        <p:txBody>
          <a:bodyPr/>
          <a:lstStyle/>
          <a:p>
            <a:fld id="{1DECF862-7734-433C-A80A-57580BBB7DB7}" type="slidenum">
              <a:rPr lang="en-GB" smtClean="0">
                <a:solidFill>
                  <a:srgbClr val="000061"/>
                </a:solidFill>
                <a:latin typeface="Söhne Breit" panose="020B0505030202060203" pitchFamily="34" charset="0"/>
              </a:rPr>
              <a:t>3</a:t>
            </a:fld>
            <a:endParaRPr lang="en-GB">
              <a:solidFill>
                <a:srgbClr val="000061"/>
              </a:solidFill>
              <a:latin typeface="Söhne Breit" panose="020B0505030202060203" pitchFamily="34" charset="0"/>
            </a:endParaRPr>
          </a:p>
        </p:txBody>
      </p:sp>
      <p:graphicFrame>
        <p:nvGraphicFramePr>
          <p:cNvPr id="12" name="Chart 11">
            <a:extLst>
              <a:ext uri="{FF2B5EF4-FFF2-40B4-BE49-F238E27FC236}">
                <a16:creationId xmlns:a16="http://schemas.microsoft.com/office/drawing/2014/main" id="{A23EED51-EAB5-468B-BD77-451CD7400C01}"/>
              </a:ext>
            </a:extLst>
          </p:cNvPr>
          <p:cNvGraphicFramePr/>
          <p:nvPr>
            <p:extLst>
              <p:ext uri="{D42A27DB-BD31-4B8C-83A1-F6EECF244321}">
                <p14:modId xmlns:p14="http://schemas.microsoft.com/office/powerpoint/2010/main" val="4249678976"/>
              </p:ext>
            </p:extLst>
          </p:nvPr>
        </p:nvGraphicFramePr>
        <p:xfrm>
          <a:off x="215053" y="2088332"/>
          <a:ext cx="6029041" cy="295865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a:extLst>
              <a:ext uri="{FF2B5EF4-FFF2-40B4-BE49-F238E27FC236}">
                <a16:creationId xmlns:a16="http://schemas.microsoft.com/office/drawing/2014/main" id="{DA0B0ABE-B08F-1F38-EA80-5E9AB05CC4A7}"/>
              </a:ext>
            </a:extLst>
          </p:cNvPr>
          <p:cNvGraphicFramePr/>
          <p:nvPr>
            <p:extLst>
              <p:ext uri="{D42A27DB-BD31-4B8C-83A1-F6EECF244321}">
                <p14:modId xmlns:p14="http://schemas.microsoft.com/office/powerpoint/2010/main" val="1825432282"/>
              </p:ext>
            </p:extLst>
          </p:nvPr>
        </p:nvGraphicFramePr>
        <p:xfrm>
          <a:off x="215053" y="5760047"/>
          <a:ext cx="6029040" cy="3220787"/>
        </p:xfrm>
        <a:graphic>
          <a:graphicData uri="http://schemas.openxmlformats.org/drawingml/2006/chart">
            <c:chart xmlns:c="http://schemas.openxmlformats.org/drawingml/2006/chart" xmlns:r="http://schemas.openxmlformats.org/officeDocument/2006/relationships" r:id="rId5"/>
          </a:graphicData>
        </a:graphic>
      </p:graphicFrame>
      <p:sp>
        <p:nvSpPr>
          <p:cNvPr id="14" name="TextBox 13">
            <a:extLst>
              <a:ext uri="{FF2B5EF4-FFF2-40B4-BE49-F238E27FC236}">
                <a16:creationId xmlns:a16="http://schemas.microsoft.com/office/drawing/2014/main" id="{34B53DEA-813C-732E-8571-C9C05F448883}"/>
              </a:ext>
            </a:extLst>
          </p:cNvPr>
          <p:cNvSpPr txBox="1"/>
          <p:nvPr/>
        </p:nvSpPr>
        <p:spPr>
          <a:xfrm>
            <a:off x="202262" y="1517709"/>
            <a:ext cx="4982257" cy="307777"/>
          </a:xfrm>
          <a:prstGeom prst="rect">
            <a:avLst/>
          </a:prstGeom>
          <a:noFill/>
        </p:spPr>
        <p:txBody>
          <a:bodyPr wrap="square" rtlCol="0">
            <a:spAutoFit/>
          </a:bodyPr>
          <a:lstStyle/>
          <a:p>
            <a:r>
              <a:rPr lang="en-US" sz="1400">
                <a:solidFill>
                  <a:srgbClr val="0087CB"/>
                </a:solidFill>
                <a:latin typeface="Söhne Breit" panose="020B0505030202060203" pitchFamily="34" charset="0"/>
              </a:rPr>
              <a:t>Norway PSV - Average Spot Rates</a:t>
            </a:r>
            <a:endParaRPr lang="en-GB" sz="1400">
              <a:solidFill>
                <a:srgbClr val="0087CB"/>
              </a:solidFill>
              <a:latin typeface="Söhne Breit" panose="020B0505030202060203" pitchFamily="34" charset="0"/>
            </a:endParaRPr>
          </a:p>
        </p:txBody>
      </p:sp>
      <p:sp>
        <p:nvSpPr>
          <p:cNvPr id="18" name="TextBox 17">
            <a:extLst>
              <a:ext uri="{FF2B5EF4-FFF2-40B4-BE49-F238E27FC236}">
                <a16:creationId xmlns:a16="http://schemas.microsoft.com/office/drawing/2014/main" id="{57EED59F-EDD6-6E6D-3FA0-7D2F9F7072A0}"/>
              </a:ext>
            </a:extLst>
          </p:cNvPr>
          <p:cNvSpPr txBox="1"/>
          <p:nvPr/>
        </p:nvSpPr>
        <p:spPr>
          <a:xfrm>
            <a:off x="221277" y="5320031"/>
            <a:ext cx="4982257" cy="307777"/>
          </a:xfrm>
          <a:prstGeom prst="rect">
            <a:avLst/>
          </a:prstGeom>
          <a:noFill/>
        </p:spPr>
        <p:txBody>
          <a:bodyPr wrap="square" rtlCol="0">
            <a:spAutoFit/>
          </a:bodyPr>
          <a:lstStyle/>
          <a:p>
            <a:r>
              <a:rPr lang="en-US" sz="1400">
                <a:solidFill>
                  <a:srgbClr val="0087CB"/>
                </a:solidFill>
                <a:latin typeface="Söhne Breit" panose="020B0505030202060203" pitchFamily="34" charset="0"/>
              </a:rPr>
              <a:t>Norway PSV – No. Spot Fixtures</a:t>
            </a:r>
            <a:endParaRPr lang="en-GB" sz="1400">
              <a:solidFill>
                <a:srgbClr val="0087CB"/>
              </a:solidFill>
              <a:latin typeface="Söhne Breit" panose="020B0505030202060203" pitchFamily="34" charset="0"/>
            </a:endParaRPr>
          </a:p>
        </p:txBody>
      </p:sp>
      <p:sp>
        <p:nvSpPr>
          <p:cNvPr id="20" name="TextBox 19">
            <a:extLst>
              <a:ext uri="{FF2B5EF4-FFF2-40B4-BE49-F238E27FC236}">
                <a16:creationId xmlns:a16="http://schemas.microsoft.com/office/drawing/2014/main" id="{9E999EA4-D5CC-358E-33C7-E9E5C77BFE3B}"/>
              </a:ext>
            </a:extLst>
          </p:cNvPr>
          <p:cNvSpPr txBox="1"/>
          <p:nvPr/>
        </p:nvSpPr>
        <p:spPr>
          <a:xfrm>
            <a:off x="4523624" y="3536491"/>
            <a:ext cx="824248" cy="246221"/>
          </a:xfrm>
          <a:prstGeom prst="rect">
            <a:avLst/>
          </a:prstGeom>
          <a:noFill/>
        </p:spPr>
        <p:txBody>
          <a:bodyPr wrap="square" rtlCol="0">
            <a:spAutoFit/>
          </a:bodyPr>
          <a:lstStyle/>
          <a:p>
            <a:r>
              <a:rPr lang="en-GB" sz="1000" b="1">
                <a:solidFill>
                  <a:srgbClr val="000061"/>
                </a:solidFill>
                <a:latin typeface="Franklin Gothic Book" panose="020B0503020102020204" pitchFamily="34" charset="0"/>
              </a:rPr>
              <a:t>153,000</a:t>
            </a:r>
          </a:p>
        </p:txBody>
      </p:sp>
      <p:sp>
        <p:nvSpPr>
          <p:cNvPr id="22" name="TextBox 21">
            <a:extLst>
              <a:ext uri="{FF2B5EF4-FFF2-40B4-BE49-F238E27FC236}">
                <a16:creationId xmlns:a16="http://schemas.microsoft.com/office/drawing/2014/main" id="{EB7A2AF3-CEBA-E32B-44BD-D3DB4C1DD155}"/>
              </a:ext>
            </a:extLst>
          </p:cNvPr>
          <p:cNvSpPr txBox="1"/>
          <p:nvPr/>
        </p:nvSpPr>
        <p:spPr>
          <a:xfrm>
            <a:off x="5381031" y="3481449"/>
            <a:ext cx="824248" cy="246221"/>
          </a:xfrm>
          <a:prstGeom prst="rect">
            <a:avLst/>
          </a:prstGeom>
          <a:noFill/>
        </p:spPr>
        <p:txBody>
          <a:bodyPr wrap="square" lIns="91440" tIns="45720" rIns="91440" bIns="45720" rtlCol="0" anchor="t">
            <a:spAutoFit/>
          </a:bodyPr>
          <a:lstStyle/>
          <a:p>
            <a:r>
              <a:rPr lang="en-GB" sz="1000" b="1" dirty="0">
                <a:solidFill>
                  <a:srgbClr val="000061"/>
                </a:solidFill>
                <a:latin typeface="Franklin Gothic Book"/>
              </a:rPr>
              <a:t>160,000</a:t>
            </a:r>
            <a:endParaRPr lang="en-GB" sz="1000" b="1" dirty="0">
              <a:solidFill>
                <a:srgbClr val="000061"/>
              </a:solidFill>
              <a:latin typeface="Franklin Gothic Book" panose="020B0503020102020204" pitchFamily="34" charset="0"/>
            </a:endParaRPr>
          </a:p>
        </p:txBody>
      </p:sp>
      <p:sp>
        <p:nvSpPr>
          <p:cNvPr id="23" name="TextBox 22">
            <a:extLst>
              <a:ext uri="{FF2B5EF4-FFF2-40B4-BE49-F238E27FC236}">
                <a16:creationId xmlns:a16="http://schemas.microsoft.com/office/drawing/2014/main" id="{E35C2EFC-49B6-72A8-3FDA-B902FFD176E9}"/>
              </a:ext>
            </a:extLst>
          </p:cNvPr>
          <p:cNvSpPr txBox="1"/>
          <p:nvPr/>
        </p:nvSpPr>
        <p:spPr>
          <a:xfrm>
            <a:off x="2132039" y="3523867"/>
            <a:ext cx="824248" cy="246221"/>
          </a:xfrm>
          <a:prstGeom prst="rect">
            <a:avLst/>
          </a:prstGeom>
          <a:noFill/>
        </p:spPr>
        <p:txBody>
          <a:bodyPr wrap="square" lIns="91440" tIns="45720" rIns="91440" bIns="45720" rtlCol="0" anchor="t">
            <a:spAutoFit/>
          </a:bodyPr>
          <a:lstStyle/>
          <a:p>
            <a:r>
              <a:rPr lang="en-GB" sz="1000" b="1">
                <a:solidFill>
                  <a:srgbClr val="000061"/>
                </a:solidFill>
                <a:latin typeface="Franklin Gothic Book"/>
              </a:rPr>
              <a:t>129,500</a:t>
            </a:r>
            <a:endParaRPr lang="en-GB" sz="1000" b="1">
              <a:solidFill>
                <a:srgbClr val="000061"/>
              </a:solidFill>
              <a:latin typeface="Franklin Gothic Book" panose="020B0503020102020204" pitchFamily="34" charset="0"/>
            </a:endParaRPr>
          </a:p>
        </p:txBody>
      </p:sp>
      <p:sp>
        <p:nvSpPr>
          <p:cNvPr id="3" name="TextBox 2">
            <a:extLst>
              <a:ext uri="{FF2B5EF4-FFF2-40B4-BE49-F238E27FC236}">
                <a16:creationId xmlns:a16="http://schemas.microsoft.com/office/drawing/2014/main" id="{EB21B7D8-6640-CAF1-E278-AEA033466B10}"/>
              </a:ext>
            </a:extLst>
          </p:cNvPr>
          <p:cNvSpPr txBox="1"/>
          <p:nvPr/>
        </p:nvSpPr>
        <p:spPr>
          <a:xfrm>
            <a:off x="1307791" y="3920017"/>
            <a:ext cx="824248" cy="246221"/>
          </a:xfrm>
          <a:prstGeom prst="rect">
            <a:avLst/>
          </a:prstGeom>
          <a:noFill/>
        </p:spPr>
        <p:txBody>
          <a:bodyPr wrap="square" rtlCol="0">
            <a:spAutoFit/>
          </a:bodyPr>
          <a:lstStyle/>
          <a:p>
            <a:r>
              <a:rPr lang="en-GB" sz="1000" b="1">
                <a:solidFill>
                  <a:srgbClr val="000061"/>
                </a:solidFill>
                <a:latin typeface="Franklin Gothic Book" panose="020B0503020102020204" pitchFamily="34" charset="0"/>
              </a:rPr>
              <a:t>91,500</a:t>
            </a:r>
          </a:p>
        </p:txBody>
      </p:sp>
      <p:sp>
        <p:nvSpPr>
          <p:cNvPr id="4" name="TextBox 3">
            <a:extLst>
              <a:ext uri="{FF2B5EF4-FFF2-40B4-BE49-F238E27FC236}">
                <a16:creationId xmlns:a16="http://schemas.microsoft.com/office/drawing/2014/main" id="{96575F7C-3A47-C167-08C1-6B41AEA18C82}"/>
              </a:ext>
            </a:extLst>
          </p:cNvPr>
          <p:cNvSpPr txBox="1"/>
          <p:nvPr/>
        </p:nvSpPr>
        <p:spPr>
          <a:xfrm>
            <a:off x="3283243" y="2103552"/>
            <a:ext cx="824248" cy="246221"/>
          </a:xfrm>
          <a:prstGeom prst="rect">
            <a:avLst/>
          </a:prstGeom>
          <a:noFill/>
        </p:spPr>
        <p:txBody>
          <a:bodyPr wrap="square" rtlCol="0">
            <a:spAutoFit/>
          </a:bodyPr>
          <a:lstStyle/>
          <a:p>
            <a:r>
              <a:rPr lang="en-GB" sz="1000" b="1">
                <a:solidFill>
                  <a:srgbClr val="000061"/>
                </a:solidFill>
                <a:latin typeface="Franklin Gothic Book" panose="020B0503020102020204" pitchFamily="34" charset="0"/>
              </a:rPr>
              <a:t>380,000</a:t>
            </a:r>
          </a:p>
        </p:txBody>
      </p:sp>
      <p:sp>
        <p:nvSpPr>
          <p:cNvPr id="5" name="TextBox 23">
            <a:extLst>
              <a:ext uri="{FF2B5EF4-FFF2-40B4-BE49-F238E27FC236}">
                <a16:creationId xmlns:a16="http://schemas.microsoft.com/office/drawing/2014/main" id="{5F64F6A3-E49A-E471-DB9C-2B134538707F}"/>
              </a:ext>
            </a:extLst>
          </p:cNvPr>
          <p:cNvSpPr txBox="1"/>
          <p:nvPr/>
        </p:nvSpPr>
        <p:spPr>
          <a:xfrm>
            <a:off x="2269288" y="6555131"/>
            <a:ext cx="565636"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nb-NO" sz="1000" b="1">
                <a:solidFill>
                  <a:srgbClr val="000061"/>
                </a:solidFill>
                <a:latin typeface="Franklin Gothic Book" panose="020B0503020102020204" pitchFamily="34" charset="0"/>
              </a:rPr>
              <a:t>8</a:t>
            </a:r>
          </a:p>
        </p:txBody>
      </p:sp>
      <p:sp>
        <p:nvSpPr>
          <p:cNvPr id="7" name="TextBox 21">
            <a:extLst>
              <a:ext uri="{FF2B5EF4-FFF2-40B4-BE49-F238E27FC236}">
                <a16:creationId xmlns:a16="http://schemas.microsoft.com/office/drawing/2014/main" id="{5CF187B0-9044-3BF5-9719-9A5F58944EEF}"/>
              </a:ext>
            </a:extLst>
          </p:cNvPr>
          <p:cNvSpPr txBox="1"/>
          <p:nvPr/>
        </p:nvSpPr>
        <p:spPr>
          <a:xfrm>
            <a:off x="4391438" y="7285033"/>
            <a:ext cx="487749" cy="246229"/>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a:solidFill>
                  <a:srgbClr val="000061"/>
                </a:solidFill>
                <a:latin typeface="Franklin Gothic Book" panose="020B0503020102020204" pitchFamily="34" charset="0"/>
              </a:rPr>
              <a:t>5</a:t>
            </a:r>
          </a:p>
        </p:txBody>
      </p:sp>
      <p:sp>
        <p:nvSpPr>
          <p:cNvPr id="15" name="TextBox 14">
            <a:extLst>
              <a:ext uri="{FF2B5EF4-FFF2-40B4-BE49-F238E27FC236}">
                <a16:creationId xmlns:a16="http://schemas.microsoft.com/office/drawing/2014/main" id="{A8F58EE2-5183-85E2-A5B1-89271E638C74}"/>
              </a:ext>
            </a:extLst>
          </p:cNvPr>
          <p:cNvSpPr txBox="1"/>
          <p:nvPr/>
        </p:nvSpPr>
        <p:spPr>
          <a:xfrm>
            <a:off x="5381031" y="3861923"/>
            <a:ext cx="1996413" cy="246221"/>
          </a:xfrm>
          <a:prstGeom prst="rect">
            <a:avLst/>
          </a:prstGeom>
          <a:noFill/>
        </p:spPr>
        <p:txBody>
          <a:bodyPr wrap="square" rtlCol="0">
            <a:spAutoFit/>
          </a:bodyPr>
          <a:lstStyle/>
          <a:p>
            <a:r>
              <a:rPr lang="en-GB" sz="1000" b="1">
                <a:solidFill>
                  <a:schemeClr val="bg1">
                    <a:lumMod val="65000"/>
                  </a:schemeClr>
                </a:solidFill>
              </a:rPr>
              <a:t>12 months prior</a:t>
            </a:r>
          </a:p>
        </p:txBody>
      </p:sp>
      <p:sp>
        <p:nvSpPr>
          <p:cNvPr id="2" name="TextBox 1">
            <a:extLst>
              <a:ext uri="{FF2B5EF4-FFF2-40B4-BE49-F238E27FC236}">
                <a16:creationId xmlns:a16="http://schemas.microsoft.com/office/drawing/2014/main" id="{910FD68A-E989-F0FB-459D-BC1993E76388}"/>
              </a:ext>
            </a:extLst>
          </p:cNvPr>
          <p:cNvSpPr txBox="1"/>
          <p:nvPr/>
        </p:nvSpPr>
        <p:spPr>
          <a:xfrm>
            <a:off x="5377278" y="6170165"/>
            <a:ext cx="1996413" cy="246221"/>
          </a:xfrm>
          <a:prstGeom prst="rect">
            <a:avLst/>
          </a:prstGeom>
          <a:noFill/>
        </p:spPr>
        <p:txBody>
          <a:bodyPr wrap="square" rtlCol="0">
            <a:spAutoFit/>
          </a:bodyPr>
          <a:lstStyle/>
          <a:p>
            <a:r>
              <a:rPr lang="en-GB" sz="1000" b="1">
                <a:solidFill>
                  <a:schemeClr val="bg1">
                    <a:lumMod val="65000"/>
                  </a:schemeClr>
                </a:solidFill>
              </a:rPr>
              <a:t>12 months prior</a:t>
            </a:r>
          </a:p>
        </p:txBody>
      </p:sp>
      <p:sp>
        <p:nvSpPr>
          <p:cNvPr id="19" name="Footer Placeholder 1">
            <a:extLst>
              <a:ext uri="{FF2B5EF4-FFF2-40B4-BE49-F238E27FC236}">
                <a16:creationId xmlns:a16="http://schemas.microsoft.com/office/drawing/2014/main" id="{3AFEDD6E-3CC1-D890-E0AB-4D07BDD50475}"/>
              </a:ext>
            </a:extLst>
          </p:cNvPr>
          <p:cNvSpPr>
            <a:spLocks noGrp="1"/>
          </p:cNvSpPr>
          <p:nvPr>
            <p:ph type="ftr" sz="quarter" idx="11"/>
          </p:nvPr>
        </p:nvSpPr>
        <p:spPr>
          <a:xfrm>
            <a:off x="431086" y="9375494"/>
            <a:ext cx="3676405" cy="264445"/>
          </a:xfrm>
          <a:prstGeom prst="rect">
            <a:avLst/>
          </a:prstGeom>
        </p:spPr>
        <p:txBody>
          <a:bodyPr/>
          <a:lstStyle/>
          <a:p>
            <a:pPr algn="l"/>
            <a:r>
              <a:rPr lang="en-US">
                <a:solidFill>
                  <a:srgbClr val="000061"/>
                </a:solidFill>
                <a:latin typeface="Söhne Breit" panose="020B0505030202060203" pitchFamily="34" charset="0"/>
              </a:rPr>
              <a:t>SSY – Offshore Weekly Report – 10 November 2025 </a:t>
            </a:r>
          </a:p>
        </p:txBody>
      </p:sp>
      <p:cxnSp>
        <p:nvCxnSpPr>
          <p:cNvPr id="21" name="Straight Connector 20">
            <a:extLst>
              <a:ext uri="{FF2B5EF4-FFF2-40B4-BE49-F238E27FC236}">
                <a16:creationId xmlns:a16="http://schemas.microsoft.com/office/drawing/2014/main" id="{3E23D4C6-2F42-777E-E1D0-90E1E43A42C0}"/>
              </a:ext>
            </a:extLst>
          </p:cNvPr>
          <p:cNvCxnSpPr>
            <a:cxnSpLocks/>
          </p:cNvCxnSpPr>
          <p:nvPr/>
        </p:nvCxnSpPr>
        <p:spPr>
          <a:xfrm>
            <a:off x="506151" y="9330151"/>
            <a:ext cx="1826099" cy="0"/>
          </a:xfrm>
          <a:prstGeom prst="line">
            <a:avLst/>
          </a:prstGeom>
          <a:ln>
            <a:solidFill>
              <a:srgbClr val="00006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6DDDD3B2-E2D4-95AD-5904-19108B086506}"/>
              </a:ext>
            </a:extLst>
          </p:cNvPr>
          <p:cNvCxnSpPr>
            <a:cxnSpLocks/>
          </p:cNvCxnSpPr>
          <p:nvPr/>
        </p:nvCxnSpPr>
        <p:spPr>
          <a:xfrm>
            <a:off x="5977719" y="9330151"/>
            <a:ext cx="605193" cy="0"/>
          </a:xfrm>
          <a:prstGeom prst="line">
            <a:avLst/>
          </a:prstGeom>
          <a:ln>
            <a:solidFill>
              <a:srgbClr val="00006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29294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a:extLst>
              <a:ext uri="{FF2B5EF4-FFF2-40B4-BE49-F238E27FC236}">
                <a16:creationId xmlns:a16="http://schemas.microsoft.com/office/drawing/2014/main" id="{0F101D57-3DE7-0EBA-DA7A-D92BD1B48D93}"/>
              </a:ext>
            </a:extLst>
          </p:cNvPr>
          <p:cNvGraphicFramePr>
            <a:graphicFrameLocks noGrp="1"/>
          </p:cNvGraphicFramePr>
          <p:nvPr>
            <p:extLst>
              <p:ext uri="{D42A27DB-BD31-4B8C-83A1-F6EECF244321}">
                <p14:modId xmlns:p14="http://schemas.microsoft.com/office/powerpoint/2010/main" val="390736085"/>
              </p:ext>
            </p:extLst>
          </p:nvPr>
        </p:nvGraphicFramePr>
        <p:xfrm>
          <a:off x="310896" y="2961848"/>
          <a:ext cx="6247736" cy="4107604"/>
        </p:xfrm>
        <a:graphic>
          <a:graphicData uri="http://schemas.openxmlformats.org/drawingml/2006/table">
            <a:tbl>
              <a:tblPr firstRow="1" bandRow="1">
                <a:tableStyleId>{5C22544A-7EE6-4342-B048-85BDC9FD1C3A}</a:tableStyleId>
              </a:tblPr>
              <a:tblGrid>
                <a:gridCol w="743233">
                  <a:extLst>
                    <a:ext uri="{9D8B030D-6E8A-4147-A177-3AD203B41FA5}">
                      <a16:colId xmlns:a16="http://schemas.microsoft.com/office/drawing/2014/main" val="2394877878"/>
                    </a:ext>
                  </a:extLst>
                </a:gridCol>
                <a:gridCol w="795936">
                  <a:extLst>
                    <a:ext uri="{9D8B030D-6E8A-4147-A177-3AD203B41FA5}">
                      <a16:colId xmlns:a16="http://schemas.microsoft.com/office/drawing/2014/main" val="4073837918"/>
                    </a:ext>
                  </a:extLst>
                </a:gridCol>
                <a:gridCol w="903767">
                  <a:extLst>
                    <a:ext uri="{9D8B030D-6E8A-4147-A177-3AD203B41FA5}">
                      <a16:colId xmlns:a16="http://schemas.microsoft.com/office/drawing/2014/main" val="1989810533"/>
                    </a:ext>
                  </a:extLst>
                </a:gridCol>
                <a:gridCol w="531627">
                  <a:extLst>
                    <a:ext uri="{9D8B030D-6E8A-4147-A177-3AD203B41FA5}">
                      <a16:colId xmlns:a16="http://schemas.microsoft.com/office/drawing/2014/main" val="2082017283"/>
                    </a:ext>
                  </a:extLst>
                </a:gridCol>
                <a:gridCol w="626254">
                  <a:extLst>
                    <a:ext uri="{9D8B030D-6E8A-4147-A177-3AD203B41FA5}">
                      <a16:colId xmlns:a16="http://schemas.microsoft.com/office/drawing/2014/main" val="984456856"/>
                    </a:ext>
                  </a:extLst>
                </a:gridCol>
                <a:gridCol w="733019">
                  <a:extLst>
                    <a:ext uri="{9D8B030D-6E8A-4147-A177-3AD203B41FA5}">
                      <a16:colId xmlns:a16="http://schemas.microsoft.com/office/drawing/2014/main" val="391992791"/>
                    </a:ext>
                  </a:extLst>
                </a:gridCol>
                <a:gridCol w="1128744">
                  <a:extLst>
                    <a:ext uri="{9D8B030D-6E8A-4147-A177-3AD203B41FA5}">
                      <a16:colId xmlns:a16="http://schemas.microsoft.com/office/drawing/2014/main" val="1263350016"/>
                    </a:ext>
                  </a:extLst>
                </a:gridCol>
                <a:gridCol w="785156">
                  <a:extLst>
                    <a:ext uri="{9D8B030D-6E8A-4147-A177-3AD203B41FA5}">
                      <a16:colId xmlns:a16="http://schemas.microsoft.com/office/drawing/2014/main" val="296755081"/>
                    </a:ext>
                  </a:extLst>
                </a:gridCol>
              </a:tblGrid>
              <a:tr h="713176">
                <a:tc>
                  <a:txBody>
                    <a:bodyPr/>
                    <a:lstStyle/>
                    <a:p>
                      <a:pPr algn="ctr"/>
                      <a:r>
                        <a:rPr lang="en-GB" sz="1000" b="1" dirty="0">
                          <a:solidFill>
                            <a:srgbClr val="000061"/>
                          </a:solidFill>
                          <a:latin typeface="Franklin Gothic Book"/>
                        </a:rPr>
                        <a:t>Date</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000" b="1" dirty="0">
                          <a:solidFill>
                            <a:srgbClr val="000061"/>
                          </a:solidFill>
                          <a:latin typeface="Franklin Gothic Book"/>
                        </a:rPr>
                        <a:t>Vessel</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000" b="1" dirty="0">
                          <a:solidFill>
                            <a:srgbClr val="000061"/>
                          </a:solidFill>
                          <a:latin typeface="Franklin Gothic Book"/>
                        </a:rPr>
                        <a:t>Charterer</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000" b="1" dirty="0">
                          <a:solidFill>
                            <a:srgbClr val="000061"/>
                          </a:solidFill>
                          <a:latin typeface="Franklin Gothic Book"/>
                        </a:rPr>
                        <a:t>Rate</a:t>
                      </a:r>
                    </a:p>
                    <a:p>
                      <a:pPr algn="ctr"/>
                      <a:r>
                        <a:rPr lang="en-GB" sz="1000" b="1" dirty="0">
                          <a:solidFill>
                            <a:srgbClr val="000061"/>
                          </a:solidFill>
                          <a:latin typeface="Franklin Gothic Book"/>
                        </a:rPr>
                        <a:t>(GBP)</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000" b="1" dirty="0">
                          <a:solidFill>
                            <a:srgbClr val="000061"/>
                          </a:solidFill>
                          <a:latin typeface="Franklin Gothic Book"/>
                        </a:rPr>
                        <a:t>Scope of Work</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000" b="1" dirty="0">
                          <a:solidFill>
                            <a:srgbClr val="000061"/>
                          </a:solidFill>
                          <a:latin typeface="Franklin Gothic Book"/>
                        </a:rPr>
                        <a:t>Period</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000" b="1" dirty="0">
                          <a:solidFill>
                            <a:srgbClr val="000061"/>
                          </a:solidFill>
                          <a:latin typeface="Franklin Gothic Book"/>
                        </a:rPr>
                        <a:t>Commencement</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000" b="1" dirty="0">
                          <a:solidFill>
                            <a:srgbClr val="000061"/>
                          </a:solidFill>
                          <a:latin typeface="Franklin Gothic Book"/>
                        </a:rPr>
                        <a:t>Expected</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2535281769"/>
                  </a:ext>
                </a:extLst>
              </a:tr>
              <a:tr h="565738">
                <a:tc>
                  <a:txBody>
                    <a:bodyPr/>
                    <a:lstStyle/>
                    <a:p>
                      <a:pPr algn="ctr" fontAlgn="b"/>
                      <a:r>
                        <a:rPr lang="en-GB" sz="1000" b="0" i="0" u="none" strike="noStrike" dirty="0">
                          <a:effectLst/>
                          <a:latin typeface="Calibri"/>
                        </a:rPr>
                        <a:t>07.11.2025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SPIRIT OF EMDEN</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Ineos FPS</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RNR</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000" b="0" i="0" u="none" strike="noStrike" dirty="0">
                          <a:effectLst/>
                          <a:latin typeface="Calibri"/>
                        </a:rPr>
                        <a:t>Supply duties</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000" b="0" i="0" u="none" strike="noStrike" dirty="0">
                          <a:effectLst/>
                          <a:latin typeface="Calibri"/>
                        </a:rPr>
                        <a:t>D/D 14</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06.11.2025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09.11.2025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1411149774"/>
                  </a:ext>
                </a:extLst>
              </a:tr>
              <a:tr h="565738">
                <a:tc>
                  <a:txBody>
                    <a:bodyPr/>
                    <a:lstStyle/>
                    <a:p>
                      <a:pPr algn="ctr" fontAlgn="b"/>
                      <a:r>
                        <a:rPr lang="en-GB" sz="1000" b="0" i="0" u="none" strike="noStrike" dirty="0">
                          <a:effectLst/>
                          <a:latin typeface="Calibri"/>
                        </a:rPr>
                        <a:t>07.11.2025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FS AQUARIUS</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Anasuria</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4,500</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000" b="0" i="0" u="none" strike="noStrike" dirty="0">
                          <a:effectLst/>
                          <a:latin typeface="Calibri"/>
                        </a:rPr>
                        <a:t>Supply duties</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000" b="0" i="0" u="none" strike="noStrike" dirty="0">
                          <a:effectLst/>
                          <a:latin typeface="Calibri"/>
                        </a:rPr>
                        <a:t>C/R + C/R opt</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07.11.2025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14.11.2025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713930471"/>
                  </a:ext>
                </a:extLst>
              </a:tr>
              <a:tr h="565738">
                <a:tc>
                  <a:txBody>
                    <a:bodyPr/>
                    <a:lstStyle/>
                    <a:p>
                      <a:pPr algn="ctr" fontAlgn="b"/>
                      <a:r>
                        <a:rPr lang="en-GB" sz="1000" b="0" i="0" u="none" strike="noStrike" dirty="0">
                          <a:effectLst/>
                          <a:latin typeface="Calibri"/>
                        </a:rPr>
                        <a:t>06.11.2025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SYMPHONY TIDE</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CNR International UK Ltd</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5,000</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000" b="0" i="0" u="none" strike="noStrike" dirty="0">
                          <a:effectLst/>
                          <a:latin typeface="Calibri"/>
                        </a:rPr>
                        <a:t>Supply duties</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000" b="0" i="0" u="none" strike="noStrike" dirty="0">
                          <a:effectLst/>
                          <a:latin typeface="Calibri"/>
                        </a:rPr>
                        <a:t>D/D 14</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08.11.2025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24.11.2025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2523299946"/>
                  </a:ext>
                </a:extLst>
              </a:tr>
              <a:tr h="565738">
                <a:tc>
                  <a:txBody>
                    <a:bodyPr/>
                    <a:lstStyle/>
                    <a:p>
                      <a:pPr algn="ctr" fontAlgn="b"/>
                      <a:r>
                        <a:rPr lang="en-GB" sz="1000" b="0" i="0" u="none" strike="noStrike" dirty="0">
                          <a:effectLst/>
                          <a:latin typeface="Calibri"/>
                        </a:rPr>
                        <a:t>05.11.2025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TRIUMPH TIDE</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Peterson Den Helder B.V.</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RNR</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000" b="0" i="0" u="none" strike="noStrike" dirty="0">
                          <a:effectLst/>
                          <a:latin typeface="Calibri"/>
                        </a:rPr>
                        <a:t>Supply duties</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000" b="0" i="0" u="none" strike="noStrike" dirty="0">
                          <a:effectLst/>
                          <a:latin typeface="Calibri"/>
                        </a:rPr>
                        <a:t>D/D 21</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05.11.2025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20.11.2025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306427707"/>
                  </a:ext>
                </a:extLst>
              </a:tr>
              <a:tr h="565738">
                <a:tc>
                  <a:txBody>
                    <a:bodyPr/>
                    <a:lstStyle/>
                    <a:p>
                      <a:pPr algn="ctr" fontAlgn="b"/>
                      <a:r>
                        <a:rPr lang="en-GB" sz="1000" b="0" i="0" u="none" strike="noStrike" dirty="0">
                          <a:effectLst/>
                          <a:latin typeface="Calibri"/>
                        </a:rPr>
                        <a:t>05.11.2025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ENERGY PARTNER</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CNR International UK LTD</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4,250</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000" b="0" i="0" u="none" strike="noStrike" dirty="0">
                          <a:effectLst/>
                          <a:latin typeface="Calibri"/>
                        </a:rPr>
                        <a:t>Supply duties</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000" b="0" i="0" u="none" strike="noStrike" dirty="0">
                          <a:effectLst/>
                          <a:latin typeface="Calibri"/>
                        </a:rPr>
                        <a:t>D/D 14</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05.11.2025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09.11.2025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1249743127"/>
                  </a:ext>
                </a:extLst>
              </a:tr>
              <a:tr h="565738">
                <a:tc>
                  <a:txBody>
                    <a:bodyPr/>
                    <a:lstStyle/>
                    <a:p>
                      <a:pPr algn="ctr" fontAlgn="b"/>
                      <a:r>
                        <a:rPr lang="en-GB" sz="1000" b="0" i="0" u="none" strike="noStrike" dirty="0">
                          <a:effectLst/>
                          <a:latin typeface="Calibri"/>
                        </a:rPr>
                        <a:t>03.11.2025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SERVICE TIDE</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Shell UK</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5,000</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000" b="0" i="0" u="none" strike="noStrike" dirty="0">
                          <a:effectLst/>
                          <a:latin typeface="Calibri"/>
                        </a:rPr>
                        <a:t>Supply duties</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000" b="0" i="0" u="none" strike="noStrike" dirty="0">
                          <a:effectLst/>
                          <a:latin typeface="Calibri"/>
                        </a:rPr>
                        <a:t>D/D 14</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03.11.2025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13.11.2025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2517735487"/>
                  </a:ext>
                </a:extLst>
              </a:tr>
            </a:tbl>
          </a:graphicData>
        </a:graphic>
      </p:graphicFrame>
      <p:sp>
        <p:nvSpPr>
          <p:cNvPr id="16" name="TextBox 15">
            <a:extLst>
              <a:ext uri="{FF2B5EF4-FFF2-40B4-BE49-F238E27FC236}">
                <a16:creationId xmlns:a16="http://schemas.microsoft.com/office/drawing/2014/main" id="{F8CA1711-8DD1-B110-3D6D-C3187BA6A864}"/>
              </a:ext>
            </a:extLst>
          </p:cNvPr>
          <p:cNvSpPr txBox="1"/>
          <p:nvPr/>
        </p:nvSpPr>
        <p:spPr>
          <a:xfrm>
            <a:off x="203661" y="7761536"/>
            <a:ext cx="6357691" cy="1492716"/>
          </a:xfrm>
          <a:prstGeom prst="rect">
            <a:avLst/>
          </a:prstGeom>
          <a:noFill/>
        </p:spPr>
        <p:txBody>
          <a:bodyPr wrap="square" lIns="91440" tIns="45720" rIns="91440" bIns="45720" rtlCol="0" anchor="t">
            <a:spAutoFit/>
          </a:bodyPr>
          <a:lstStyle/>
          <a:p>
            <a:r>
              <a:rPr lang="en-US" sz="1400" dirty="0">
                <a:solidFill>
                  <a:srgbClr val="0087CB"/>
                </a:solidFill>
                <a:latin typeface="Söhne Breit"/>
              </a:rPr>
              <a:t>PPT Vessels</a:t>
            </a:r>
            <a:r>
              <a:rPr lang="en-GB" sz="1100" dirty="0">
                <a:solidFill>
                  <a:srgbClr val="000061"/>
                </a:solidFill>
                <a:latin typeface="Calibri"/>
                <a:ea typeface="Calibri"/>
                <a:cs typeface="Calibri"/>
              </a:rPr>
              <a:t>			</a:t>
            </a:r>
            <a:endParaRPr lang="en-GB" dirty="0"/>
          </a:p>
          <a:p>
            <a:pPr marL="171450" indent="-171450">
              <a:buFont typeface="Calibri,Sans-Serif"/>
              <a:buChar char="-"/>
            </a:pPr>
            <a:r>
              <a:rPr lang="nb-NO" sz="1100" dirty="0" err="1">
                <a:solidFill>
                  <a:srgbClr val="000061"/>
                </a:solidFill>
                <a:latin typeface="Calibri"/>
                <a:ea typeface="Calibri"/>
                <a:cs typeface="Calibri"/>
              </a:rPr>
              <a:t>Highland</a:t>
            </a:r>
            <a:r>
              <a:rPr lang="nb-NO" sz="1100" dirty="0">
                <a:solidFill>
                  <a:srgbClr val="000061"/>
                </a:solidFill>
                <a:latin typeface="Calibri"/>
                <a:ea typeface="Calibri"/>
                <a:cs typeface="Calibri"/>
              </a:rPr>
              <a:t> </a:t>
            </a:r>
            <a:r>
              <a:rPr lang="nb-NO" sz="1100" dirty="0" err="1">
                <a:solidFill>
                  <a:srgbClr val="000061"/>
                </a:solidFill>
                <a:latin typeface="Calibri"/>
                <a:ea typeface="Calibri"/>
                <a:cs typeface="Calibri"/>
              </a:rPr>
              <a:t>Chieftain</a:t>
            </a:r>
            <a:r>
              <a:rPr lang="nb-NO" sz="1100" dirty="0">
                <a:solidFill>
                  <a:srgbClr val="000061"/>
                </a:solidFill>
                <a:latin typeface="Calibri"/>
                <a:ea typeface="Calibri"/>
                <a:cs typeface="Calibri"/>
              </a:rPr>
              <a:t> – PPT Aberdeen</a:t>
            </a:r>
          </a:p>
          <a:p>
            <a:pPr marL="171450" indent="-171450">
              <a:buFont typeface="Calibri,Sans-Serif"/>
              <a:buChar char="-"/>
            </a:pPr>
            <a:r>
              <a:rPr lang="nb-NO" sz="1100" dirty="0">
                <a:solidFill>
                  <a:srgbClr val="000061"/>
                </a:solidFill>
                <a:latin typeface="Calibri"/>
                <a:ea typeface="Calibri"/>
                <a:cs typeface="Calibri"/>
              </a:rPr>
              <a:t>Spirit </a:t>
            </a:r>
            <a:r>
              <a:rPr lang="nb-NO" sz="1100" err="1">
                <a:solidFill>
                  <a:srgbClr val="000061"/>
                </a:solidFill>
                <a:latin typeface="Calibri"/>
                <a:ea typeface="Calibri"/>
                <a:cs typeface="Calibri"/>
              </a:rPr>
              <a:t>Of</a:t>
            </a:r>
            <a:r>
              <a:rPr lang="nb-NO" sz="1100" dirty="0">
                <a:solidFill>
                  <a:srgbClr val="000061"/>
                </a:solidFill>
                <a:latin typeface="Calibri"/>
                <a:ea typeface="Calibri"/>
                <a:cs typeface="Calibri"/>
              </a:rPr>
              <a:t> Emden – PPT Aberdeen</a:t>
            </a:r>
          </a:p>
          <a:p>
            <a:pPr marL="171450" indent="-171450">
              <a:buFont typeface="Calibri,Sans-Serif"/>
              <a:buChar char="-"/>
            </a:pPr>
            <a:r>
              <a:rPr lang="nb-NO" sz="1100" dirty="0">
                <a:solidFill>
                  <a:srgbClr val="000061"/>
                </a:solidFill>
                <a:latin typeface="Calibri"/>
                <a:ea typeface="Calibri"/>
                <a:cs typeface="Calibri"/>
              </a:rPr>
              <a:t>Ace </a:t>
            </a:r>
            <a:r>
              <a:rPr lang="nb-NO" sz="1100" dirty="0" err="1">
                <a:solidFill>
                  <a:srgbClr val="000061"/>
                </a:solidFill>
                <a:latin typeface="Calibri"/>
                <a:ea typeface="Calibri"/>
                <a:cs typeface="Calibri"/>
              </a:rPr>
              <a:t>Discoverer</a:t>
            </a:r>
            <a:r>
              <a:rPr lang="nb-NO" sz="1100" dirty="0">
                <a:solidFill>
                  <a:srgbClr val="000061"/>
                </a:solidFill>
                <a:latin typeface="Calibri"/>
                <a:ea typeface="Calibri"/>
                <a:cs typeface="Calibri"/>
              </a:rPr>
              <a:t> – PPT Aberdeen</a:t>
            </a:r>
          </a:p>
          <a:p>
            <a:pPr marL="171450" indent="-171450">
              <a:buFont typeface="Calibri,Sans-Serif"/>
              <a:buChar char="-"/>
            </a:pPr>
            <a:r>
              <a:rPr lang="nb-NO" sz="1100" dirty="0">
                <a:solidFill>
                  <a:srgbClr val="000061"/>
                </a:solidFill>
                <a:latin typeface="Calibri"/>
                <a:ea typeface="Calibri"/>
                <a:cs typeface="Calibri"/>
              </a:rPr>
              <a:t>Ace </a:t>
            </a:r>
            <a:r>
              <a:rPr lang="nb-NO" sz="1100" dirty="0" err="1">
                <a:solidFill>
                  <a:srgbClr val="000061"/>
                </a:solidFill>
                <a:latin typeface="Calibri"/>
                <a:ea typeface="Calibri"/>
                <a:cs typeface="Calibri"/>
              </a:rPr>
              <a:t>Crathes</a:t>
            </a:r>
            <a:r>
              <a:rPr lang="nb-NO" sz="1100" dirty="0">
                <a:solidFill>
                  <a:srgbClr val="000061"/>
                </a:solidFill>
                <a:latin typeface="Calibri"/>
                <a:ea typeface="Calibri"/>
                <a:cs typeface="Calibri"/>
              </a:rPr>
              <a:t> – PPT Aberdeen</a:t>
            </a:r>
          </a:p>
          <a:p>
            <a:pPr marL="171450" indent="-171450">
              <a:buFont typeface="Calibri,Sans-Serif"/>
              <a:buChar char="-"/>
            </a:pPr>
            <a:r>
              <a:rPr lang="nb-NO" sz="1100" dirty="0">
                <a:solidFill>
                  <a:srgbClr val="000061"/>
                </a:solidFill>
                <a:latin typeface="Calibri"/>
                <a:ea typeface="Calibri"/>
                <a:cs typeface="Calibri"/>
              </a:rPr>
              <a:t>Energy Partner – PPT Aberdeen</a:t>
            </a:r>
          </a:p>
          <a:p>
            <a:pPr marL="171450" indent="-171450">
              <a:buFont typeface="Calibri,Sans-Serif"/>
              <a:buChar char="-"/>
            </a:pPr>
            <a:r>
              <a:rPr lang="nb-NO" sz="1100" dirty="0">
                <a:solidFill>
                  <a:srgbClr val="000061"/>
                </a:solidFill>
                <a:latin typeface="Calibri"/>
                <a:ea typeface="Calibri"/>
                <a:cs typeface="Calibri"/>
              </a:rPr>
              <a:t>Energy Empress – PPT Aberdeen</a:t>
            </a:r>
          </a:p>
          <a:p>
            <a:pPr marL="171450" indent="-171450">
              <a:buFont typeface="Calibri,Sans-Serif"/>
              <a:buChar char="-"/>
            </a:pPr>
            <a:r>
              <a:rPr lang="nb-NO" sz="1100" dirty="0">
                <a:solidFill>
                  <a:srgbClr val="000061"/>
                </a:solidFill>
                <a:latin typeface="Calibri"/>
                <a:ea typeface="Calibri"/>
                <a:cs typeface="Calibri"/>
              </a:rPr>
              <a:t>Energy Pace – PPT Aberdeen			</a:t>
            </a:r>
            <a:r>
              <a:rPr lang="nb-NO" sz="1100" dirty="0" err="1">
                <a:solidFill>
                  <a:srgbClr val="000061"/>
                </a:solidFill>
                <a:latin typeface="Calibri"/>
                <a:ea typeface="Calibri"/>
                <a:cs typeface="Calibri"/>
              </a:rPr>
              <a:t>Next</a:t>
            </a:r>
            <a:r>
              <a:rPr lang="nb-NO" sz="1100" dirty="0">
                <a:solidFill>
                  <a:srgbClr val="000061"/>
                </a:solidFill>
                <a:latin typeface="Calibri"/>
                <a:ea typeface="Calibri"/>
                <a:cs typeface="Calibri"/>
              </a:rPr>
              <a:t> </a:t>
            </a:r>
            <a:r>
              <a:rPr lang="nb-NO" sz="1100" dirty="0" err="1">
                <a:solidFill>
                  <a:srgbClr val="000061"/>
                </a:solidFill>
                <a:latin typeface="Calibri"/>
                <a:ea typeface="Calibri"/>
                <a:cs typeface="Calibri"/>
              </a:rPr>
              <a:t>Charterer</a:t>
            </a:r>
            <a:r>
              <a:rPr lang="nb-NO" sz="1100" dirty="0">
                <a:solidFill>
                  <a:srgbClr val="000061"/>
                </a:solidFill>
                <a:latin typeface="Calibri"/>
                <a:ea typeface="Calibri"/>
                <a:cs typeface="Calibri"/>
              </a:rPr>
              <a:t>: Peterson Den Helder  – 01/01</a:t>
            </a:r>
            <a:endParaRPr lang="nb-NO" dirty="0"/>
          </a:p>
        </p:txBody>
      </p:sp>
      <p:sp>
        <p:nvSpPr>
          <p:cNvPr id="6" name="TextBox 5">
            <a:extLst>
              <a:ext uri="{FF2B5EF4-FFF2-40B4-BE49-F238E27FC236}">
                <a16:creationId xmlns:a16="http://schemas.microsoft.com/office/drawing/2014/main" id="{93836809-05EF-791A-4F51-500536ABDFE5}"/>
              </a:ext>
            </a:extLst>
          </p:cNvPr>
          <p:cNvSpPr txBox="1"/>
          <p:nvPr/>
        </p:nvSpPr>
        <p:spPr>
          <a:xfrm>
            <a:off x="202263" y="367396"/>
            <a:ext cx="6259285" cy="707886"/>
          </a:xfrm>
          <a:prstGeom prst="rect">
            <a:avLst/>
          </a:prstGeom>
          <a:noFill/>
        </p:spPr>
        <p:txBody>
          <a:bodyPr wrap="square" rtlCol="0">
            <a:spAutoFit/>
          </a:bodyPr>
          <a:lstStyle/>
          <a:p>
            <a:r>
              <a:rPr lang="en-US" sz="4000">
                <a:solidFill>
                  <a:srgbClr val="000061"/>
                </a:solidFill>
                <a:latin typeface="Chronicle Display" pitchFamily="50" charset="0"/>
              </a:rPr>
              <a:t>PSV Weekly Report</a:t>
            </a:r>
            <a:endParaRPr lang="en-GB" sz="4800">
              <a:solidFill>
                <a:srgbClr val="000061"/>
              </a:solidFill>
              <a:latin typeface="Chronicle Display" pitchFamily="50" charset="0"/>
            </a:endParaRPr>
          </a:p>
        </p:txBody>
      </p:sp>
      <p:pic>
        <p:nvPicPr>
          <p:cNvPr id="8" name="Graphic 7">
            <a:extLst>
              <a:ext uri="{FF2B5EF4-FFF2-40B4-BE49-F238E27FC236}">
                <a16:creationId xmlns:a16="http://schemas.microsoft.com/office/drawing/2014/main" id="{59476423-B383-9E86-7550-01AFEE2B46F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445456" y="197200"/>
            <a:ext cx="1210281" cy="955002"/>
          </a:xfrm>
          <a:prstGeom prst="rect">
            <a:avLst/>
          </a:prstGeom>
        </p:spPr>
      </p:pic>
      <p:sp>
        <p:nvSpPr>
          <p:cNvPr id="7" name="TextBox 6">
            <a:extLst>
              <a:ext uri="{FF2B5EF4-FFF2-40B4-BE49-F238E27FC236}">
                <a16:creationId xmlns:a16="http://schemas.microsoft.com/office/drawing/2014/main" id="{7F807F3C-71FC-CF59-DFFC-E68B0F774EAC}"/>
              </a:ext>
            </a:extLst>
          </p:cNvPr>
          <p:cNvSpPr txBox="1"/>
          <p:nvPr/>
        </p:nvSpPr>
        <p:spPr>
          <a:xfrm>
            <a:off x="202263" y="958422"/>
            <a:ext cx="4415246" cy="400110"/>
          </a:xfrm>
          <a:prstGeom prst="rect">
            <a:avLst/>
          </a:prstGeom>
          <a:noFill/>
        </p:spPr>
        <p:txBody>
          <a:bodyPr wrap="square" rtlCol="0">
            <a:spAutoFit/>
          </a:bodyPr>
          <a:lstStyle/>
          <a:p>
            <a:r>
              <a:rPr lang="en-GB" sz="2000">
                <a:solidFill>
                  <a:srgbClr val="0087CB"/>
                </a:solidFill>
                <a:latin typeface="Söhne Breit" panose="020B0505030202060203" pitchFamily="34" charset="0"/>
              </a:rPr>
              <a:t>UK Spot Market Update</a:t>
            </a:r>
          </a:p>
        </p:txBody>
      </p:sp>
      <p:sp>
        <p:nvSpPr>
          <p:cNvPr id="11" name="Slide Number Placeholder 18">
            <a:extLst>
              <a:ext uri="{FF2B5EF4-FFF2-40B4-BE49-F238E27FC236}">
                <a16:creationId xmlns:a16="http://schemas.microsoft.com/office/drawing/2014/main" id="{DCD4271C-69A4-7450-8E02-9905711A556F}"/>
              </a:ext>
            </a:extLst>
          </p:cNvPr>
          <p:cNvSpPr>
            <a:spLocks noGrp="1"/>
          </p:cNvSpPr>
          <p:nvPr>
            <p:ph type="sldNum" sz="quarter" idx="12"/>
          </p:nvPr>
        </p:nvSpPr>
        <p:spPr>
          <a:xfrm>
            <a:off x="4756814" y="9389268"/>
            <a:ext cx="1826098" cy="250669"/>
          </a:xfrm>
        </p:spPr>
        <p:txBody>
          <a:bodyPr/>
          <a:lstStyle/>
          <a:p>
            <a:fld id="{1DECF862-7734-433C-A80A-57580BBB7DB7}" type="slidenum">
              <a:rPr lang="en-GB" smtClean="0">
                <a:solidFill>
                  <a:srgbClr val="000061"/>
                </a:solidFill>
                <a:latin typeface="Söhne Breit" panose="020B0505030202060203" pitchFamily="34" charset="0"/>
              </a:rPr>
              <a:t>4</a:t>
            </a:fld>
            <a:endParaRPr lang="en-GB">
              <a:solidFill>
                <a:srgbClr val="000061"/>
              </a:solidFill>
              <a:latin typeface="Söhne Breit" panose="020B0505030202060203" pitchFamily="34" charset="0"/>
            </a:endParaRPr>
          </a:p>
        </p:txBody>
      </p:sp>
      <p:graphicFrame>
        <p:nvGraphicFramePr>
          <p:cNvPr id="5" name="Table 4">
            <a:extLst>
              <a:ext uri="{FF2B5EF4-FFF2-40B4-BE49-F238E27FC236}">
                <a16:creationId xmlns:a16="http://schemas.microsoft.com/office/drawing/2014/main" id="{A5200B17-F4A8-5F74-CFCC-CA3B0852F764}"/>
              </a:ext>
            </a:extLst>
          </p:cNvPr>
          <p:cNvGraphicFramePr>
            <a:graphicFrameLocks noGrp="1"/>
          </p:cNvGraphicFramePr>
          <p:nvPr>
            <p:extLst>
              <p:ext uri="{D42A27DB-BD31-4B8C-83A1-F6EECF244321}">
                <p14:modId xmlns:p14="http://schemas.microsoft.com/office/powerpoint/2010/main" val="2768766952"/>
              </p:ext>
            </p:extLst>
          </p:nvPr>
        </p:nvGraphicFramePr>
        <p:xfrm>
          <a:off x="299351" y="1768502"/>
          <a:ext cx="6259284" cy="741680"/>
        </p:xfrm>
        <a:graphic>
          <a:graphicData uri="http://schemas.openxmlformats.org/drawingml/2006/table">
            <a:tbl>
              <a:tblPr firstRow="1" bandRow="1">
                <a:tableStyleId>{5C22544A-7EE6-4342-B048-85BDC9FD1C3A}</a:tableStyleId>
              </a:tblPr>
              <a:tblGrid>
                <a:gridCol w="2086428">
                  <a:extLst>
                    <a:ext uri="{9D8B030D-6E8A-4147-A177-3AD203B41FA5}">
                      <a16:colId xmlns:a16="http://schemas.microsoft.com/office/drawing/2014/main" val="2352697276"/>
                    </a:ext>
                  </a:extLst>
                </a:gridCol>
                <a:gridCol w="2086428">
                  <a:extLst>
                    <a:ext uri="{9D8B030D-6E8A-4147-A177-3AD203B41FA5}">
                      <a16:colId xmlns:a16="http://schemas.microsoft.com/office/drawing/2014/main" val="587501630"/>
                    </a:ext>
                  </a:extLst>
                </a:gridCol>
                <a:gridCol w="2086428">
                  <a:extLst>
                    <a:ext uri="{9D8B030D-6E8A-4147-A177-3AD203B41FA5}">
                      <a16:colId xmlns:a16="http://schemas.microsoft.com/office/drawing/2014/main" val="1657488837"/>
                    </a:ext>
                  </a:extLst>
                </a:gridCol>
              </a:tblGrid>
              <a:tr h="370840">
                <a:tc>
                  <a:txBody>
                    <a:bodyPr/>
                    <a:lstStyle/>
                    <a:p>
                      <a:pPr algn="ctr"/>
                      <a:r>
                        <a:rPr lang="en-GB" sz="1200" dirty="0">
                          <a:solidFill>
                            <a:srgbClr val="000061"/>
                          </a:solidFill>
                          <a:latin typeface="Franklin Gothic Book"/>
                        </a:rPr>
                        <a:t>Last done</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200" dirty="0">
                          <a:solidFill>
                            <a:srgbClr val="000061"/>
                          </a:solidFill>
                          <a:latin typeface="Franklin Gothic Book"/>
                        </a:rPr>
                        <a:t>Average Last Fixtures</a:t>
                      </a:r>
                      <a:endParaRPr lang="en-GB" sz="1200" dirty="0">
                        <a:latin typeface="Franklin Gothic Book"/>
                      </a:endParaRP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200" dirty="0">
                          <a:solidFill>
                            <a:srgbClr val="000061"/>
                          </a:solidFill>
                          <a:latin typeface="Franklin Gothic Book"/>
                        </a:rPr>
                        <a:t>Average Trend Going Forward</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2233421714"/>
                  </a:ext>
                </a:extLst>
              </a:tr>
              <a:tr h="370840">
                <a:tc>
                  <a:txBody>
                    <a:bodyPr/>
                    <a:lstStyle/>
                    <a:p>
                      <a:pPr algn="ctr"/>
                      <a:r>
                        <a:rPr lang="en-GB" sz="1200" dirty="0">
                          <a:solidFill>
                            <a:srgbClr val="000061"/>
                          </a:solidFill>
                          <a:latin typeface="Franklin Gothic Book"/>
                        </a:rPr>
                        <a:t>RNR</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200" dirty="0">
                          <a:solidFill>
                            <a:srgbClr val="000061"/>
                          </a:solidFill>
                          <a:latin typeface="Franklin Gothic Book"/>
                        </a:rPr>
                        <a:t> 4,700 GBP</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endParaRPr lang="en-GB" sz="1200">
                        <a:latin typeface="Franklin Gothic Book" panose="020B0503020102020204" pitchFamily="34" charset="0"/>
                      </a:endParaRP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1734804593"/>
                  </a:ext>
                </a:extLst>
              </a:tr>
            </a:tbl>
          </a:graphicData>
        </a:graphic>
      </p:graphicFrame>
      <p:sp>
        <p:nvSpPr>
          <p:cNvPr id="13" name="TextBox 12">
            <a:extLst>
              <a:ext uri="{FF2B5EF4-FFF2-40B4-BE49-F238E27FC236}">
                <a16:creationId xmlns:a16="http://schemas.microsoft.com/office/drawing/2014/main" id="{438821D4-AE9A-C18C-711F-6727832879DE}"/>
              </a:ext>
            </a:extLst>
          </p:cNvPr>
          <p:cNvSpPr txBox="1"/>
          <p:nvPr/>
        </p:nvSpPr>
        <p:spPr>
          <a:xfrm>
            <a:off x="194737" y="1437666"/>
            <a:ext cx="4415246" cy="307777"/>
          </a:xfrm>
          <a:prstGeom prst="rect">
            <a:avLst/>
          </a:prstGeom>
          <a:noFill/>
        </p:spPr>
        <p:txBody>
          <a:bodyPr wrap="square" rtlCol="0">
            <a:spAutoFit/>
          </a:bodyPr>
          <a:lstStyle/>
          <a:p>
            <a:r>
              <a:rPr lang="en-US" sz="1400">
                <a:solidFill>
                  <a:srgbClr val="0087CB"/>
                </a:solidFill>
                <a:latin typeface="Söhne Breit" panose="020B0505030202060203" pitchFamily="34" charset="0"/>
              </a:rPr>
              <a:t>Rate Development UK side</a:t>
            </a:r>
            <a:endParaRPr lang="en-GB" sz="1400">
              <a:solidFill>
                <a:srgbClr val="0087CB"/>
              </a:solidFill>
              <a:latin typeface="Söhne Breit" panose="020B0505030202060203" pitchFamily="34" charset="0"/>
            </a:endParaRPr>
          </a:p>
        </p:txBody>
      </p:sp>
      <p:sp>
        <p:nvSpPr>
          <p:cNvPr id="14" name="TextBox 13">
            <a:extLst>
              <a:ext uri="{FF2B5EF4-FFF2-40B4-BE49-F238E27FC236}">
                <a16:creationId xmlns:a16="http://schemas.microsoft.com/office/drawing/2014/main" id="{8EC3E500-C447-4F24-B7C6-FDEFC3277D18}"/>
              </a:ext>
            </a:extLst>
          </p:cNvPr>
          <p:cNvSpPr txBox="1"/>
          <p:nvPr/>
        </p:nvSpPr>
        <p:spPr>
          <a:xfrm>
            <a:off x="202263" y="2663144"/>
            <a:ext cx="4415246" cy="307777"/>
          </a:xfrm>
          <a:prstGeom prst="rect">
            <a:avLst/>
          </a:prstGeom>
          <a:noFill/>
        </p:spPr>
        <p:txBody>
          <a:bodyPr wrap="square" rtlCol="0">
            <a:spAutoFit/>
          </a:bodyPr>
          <a:lstStyle/>
          <a:p>
            <a:r>
              <a:rPr lang="en-US" sz="1400">
                <a:solidFill>
                  <a:srgbClr val="0087CB"/>
                </a:solidFill>
                <a:latin typeface="Söhne Breit" panose="020B0505030202060203" pitchFamily="34" charset="0"/>
              </a:rPr>
              <a:t>Recent Spot PSV Fixtures UK side</a:t>
            </a:r>
            <a:endParaRPr lang="en-GB" sz="1400">
              <a:solidFill>
                <a:srgbClr val="0087CB"/>
              </a:solidFill>
              <a:latin typeface="Söhne Breit" panose="020B0505030202060203" pitchFamily="34" charset="0"/>
            </a:endParaRPr>
          </a:p>
        </p:txBody>
      </p:sp>
      <p:sp>
        <p:nvSpPr>
          <p:cNvPr id="15" name="TextBox 14">
            <a:extLst>
              <a:ext uri="{FF2B5EF4-FFF2-40B4-BE49-F238E27FC236}">
                <a16:creationId xmlns:a16="http://schemas.microsoft.com/office/drawing/2014/main" id="{878ABBAA-C96E-1E0E-6A66-138A06807A06}"/>
              </a:ext>
            </a:extLst>
          </p:cNvPr>
          <p:cNvSpPr txBox="1"/>
          <p:nvPr/>
        </p:nvSpPr>
        <p:spPr>
          <a:xfrm>
            <a:off x="194737" y="7069455"/>
            <a:ext cx="4415246" cy="307777"/>
          </a:xfrm>
          <a:prstGeom prst="rect">
            <a:avLst/>
          </a:prstGeom>
          <a:noFill/>
        </p:spPr>
        <p:txBody>
          <a:bodyPr wrap="square" rtlCol="0">
            <a:spAutoFit/>
          </a:bodyPr>
          <a:lstStyle/>
          <a:p>
            <a:r>
              <a:rPr lang="en-US" sz="1400">
                <a:solidFill>
                  <a:srgbClr val="0087CB"/>
                </a:solidFill>
                <a:latin typeface="Söhne Breit" panose="020B0505030202060203" pitchFamily="34" charset="0"/>
              </a:rPr>
              <a:t>Open Spot Requirements</a:t>
            </a:r>
            <a:endParaRPr lang="en-GB" sz="1400">
              <a:solidFill>
                <a:srgbClr val="0087CB"/>
              </a:solidFill>
              <a:latin typeface="Söhne Breit" panose="020B0505030202060203" pitchFamily="34" charset="0"/>
            </a:endParaRPr>
          </a:p>
        </p:txBody>
      </p:sp>
      <p:sp>
        <p:nvSpPr>
          <p:cNvPr id="19" name="TextBox 18">
            <a:extLst>
              <a:ext uri="{FF2B5EF4-FFF2-40B4-BE49-F238E27FC236}">
                <a16:creationId xmlns:a16="http://schemas.microsoft.com/office/drawing/2014/main" id="{3C8AEA57-5421-D191-BD71-B48FDFD86430}"/>
              </a:ext>
            </a:extLst>
          </p:cNvPr>
          <p:cNvSpPr txBox="1"/>
          <p:nvPr/>
        </p:nvSpPr>
        <p:spPr>
          <a:xfrm>
            <a:off x="194737" y="7316738"/>
            <a:ext cx="5804395" cy="430887"/>
          </a:xfrm>
          <a:prstGeom prst="rect">
            <a:avLst/>
          </a:prstGeom>
          <a:noFill/>
        </p:spPr>
        <p:txBody>
          <a:bodyPr wrap="square" lIns="91440" tIns="45720" rIns="91440" bIns="45720" rtlCol="0" anchor="t">
            <a:spAutoFit/>
          </a:bodyPr>
          <a:lstStyle/>
          <a:p>
            <a:pPr marL="171450" indent="-171450">
              <a:buFont typeface="Calibri"/>
              <a:buChar char="-"/>
            </a:pPr>
            <a:r>
              <a:rPr lang="en-GB" sz="1100" dirty="0">
                <a:solidFill>
                  <a:srgbClr val="000061"/>
                </a:solidFill>
              </a:rPr>
              <a:t>Ithaca: 21 days firm + D/D 14 from 15/11</a:t>
            </a:r>
          </a:p>
          <a:p>
            <a:pPr marL="171450" indent="-171450">
              <a:buFont typeface="Calibri"/>
              <a:buChar char="-"/>
            </a:pPr>
            <a:r>
              <a:rPr lang="en-GB" sz="1100" dirty="0">
                <a:solidFill>
                  <a:srgbClr val="000061"/>
                </a:solidFill>
              </a:rPr>
              <a:t>Ithaca: 28 days firm + opt from 19-21/11</a:t>
            </a:r>
          </a:p>
        </p:txBody>
      </p:sp>
      <p:cxnSp>
        <p:nvCxnSpPr>
          <p:cNvPr id="21" name="Straight Arrow Connector 20">
            <a:extLst>
              <a:ext uri="{FF2B5EF4-FFF2-40B4-BE49-F238E27FC236}">
                <a16:creationId xmlns:a16="http://schemas.microsoft.com/office/drawing/2014/main" id="{E1AD6AD7-7835-2116-D166-FAA50286A539}"/>
              </a:ext>
            </a:extLst>
          </p:cNvPr>
          <p:cNvCxnSpPr>
            <a:cxnSpLocks/>
          </p:cNvCxnSpPr>
          <p:nvPr/>
        </p:nvCxnSpPr>
        <p:spPr>
          <a:xfrm flipV="1">
            <a:off x="4960079" y="2238857"/>
            <a:ext cx="998077" cy="142532"/>
          </a:xfrm>
          <a:prstGeom prst="straightConnector1">
            <a:avLst/>
          </a:prstGeom>
          <a:ln>
            <a:solidFill>
              <a:srgbClr val="000061"/>
            </a:solidFill>
            <a:tailEnd type="triangle"/>
          </a:ln>
        </p:spPr>
        <p:style>
          <a:lnRef idx="3">
            <a:schemeClr val="dk1"/>
          </a:lnRef>
          <a:fillRef idx="0">
            <a:schemeClr val="dk1"/>
          </a:fillRef>
          <a:effectRef idx="2">
            <a:schemeClr val="dk1"/>
          </a:effectRef>
          <a:fontRef idx="minor">
            <a:schemeClr val="tx1"/>
          </a:fontRef>
        </p:style>
      </p:cxnSp>
      <p:sp>
        <p:nvSpPr>
          <p:cNvPr id="20" name="TekstSylinder 19">
            <a:extLst>
              <a:ext uri="{FF2B5EF4-FFF2-40B4-BE49-F238E27FC236}">
                <a16:creationId xmlns:a16="http://schemas.microsoft.com/office/drawing/2014/main" id="{D4E8BEDD-FFE9-ACBE-AF2F-1A773101E2F4}"/>
              </a:ext>
            </a:extLst>
          </p:cNvPr>
          <p:cNvSpPr txBox="1"/>
          <p:nvPr/>
        </p:nvSpPr>
        <p:spPr>
          <a:xfrm>
            <a:off x="7072125" y="8020043"/>
            <a:ext cx="3032548" cy="600164"/>
          </a:xfrm>
          <a:prstGeom prst="rect">
            <a:avLst/>
          </a:prstGeom>
          <a:noFill/>
        </p:spPr>
        <p:txBody>
          <a:bodyPr wrap="square" lIns="91440" tIns="45720" rIns="91440" bIns="45720" rtlCol="0" anchor="t">
            <a:spAutoFit/>
          </a:bodyPr>
          <a:lstStyle/>
          <a:p>
            <a:endParaRPr lang="nb-NO" sz="1100">
              <a:solidFill>
                <a:srgbClr val="000061"/>
              </a:solidFill>
              <a:latin typeface="Calibri" panose="020F0502020204030204" pitchFamily="34" charset="0"/>
              <a:ea typeface="Calibri"/>
              <a:cs typeface="Calibri" panose="020F0502020204030204" pitchFamily="34" charset="0"/>
            </a:endParaRPr>
          </a:p>
          <a:p>
            <a:pPr marL="171450" indent="-171450">
              <a:buFont typeface="Calibri"/>
              <a:buChar char="-"/>
            </a:pPr>
            <a:endParaRPr lang="nb-NO" sz="1100">
              <a:solidFill>
                <a:srgbClr val="000061"/>
              </a:solidFill>
              <a:latin typeface="Calibri" panose="020F0502020204030204" pitchFamily="34" charset="0"/>
              <a:ea typeface="Calibri"/>
              <a:cs typeface="Calibri" panose="020F0502020204030204" pitchFamily="34" charset="0"/>
            </a:endParaRPr>
          </a:p>
          <a:p>
            <a:pPr marL="171450" indent="-171450">
              <a:buFont typeface="Calibri"/>
              <a:buChar char="-"/>
            </a:pPr>
            <a:endParaRPr lang="nb-NO" sz="1100">
              <a:solidFill>
                <a:srgbClr val="000061"/>
              </a:solidFill>
              <a:latin typeface="Calibri"/>
              <a:ea typeface="Calibri"/>
              <a:cs typeface="Calibri"/>
            </a:endParaRPr>
          </a:p>
        </p:txBody>
      </p:sp>
      <p:sp>
        <p:nvSpPr>
          <p:cNvPr id="2" name="Footer Placeholder 1">
            <a:extLst>
              <a:ext uri="{FF2B5EF4-FFF2-40B4-BE49-F238E27FC236}">
                <a16:creationId xmlns:a16="http://schemas.microsoft.com/office/drawing/2014/main" id="{E8388A76-256E-5055-6879-6F90DFC7C35F}"/>
              </a:ext>
            </a:extLst>
          </p:cNvPr>
          <p:cNvSpPr>
            <a:spLocks noGrp="1"/>
          </p:cNvSpPr>
          <p:nvPr>
            <p:ph type="ftr" sz="quarter" idx="11"/>
          </p:nvPr>
        </p:nvSpPr>
        <p:spPr>
          <a:xfrm>
            <a:off x="431086" y="9375494"/>
            <a:ext cx="3676405" cy="264445"/>
          </a:xfrm>
          <a:prstGeom prst="rect">
            <a:avLst/>
          </a:prstGeom>
        </p:spPr>
        <p:txBody>
          <a:bodyPr/>
          <a:lstStyle/>
          <a:p>
            <a:pPr algn="l"/>
            <a:r>
              <a:rPr lang="en-US">
                <a:solidFill>
                  <a:srgbClr val="000061"/>
                </a:solidFill>
                <a:latin typeface="Söhne Breit" panose="020B0505030202060203" pitchFamily="34" charset="0"/>
              </a:rPr>
              <a:t>SSY – Offshore Weekly Report – 10 November 2025 </a:t>
            </a:r>
          </a:p>
        </p:txBody>
      </p:sp>
      <p:cxnSp>
        <p:nvCxnSpPr>
          <p:cNvPr id="9" name="Straight Connector 8">
            <a:extLst>
              <a:ext uri="{FF2B5EF4-FFF2-40B4-BE49-F238E27FC236}">
                <a16:creationId xmlns:a16="http://schemas.microsoft.com/office/drawing/2014/main" id="{4D61ECA2-F17C-95B0-D246-6E48328CA2AE}"/>
              </a:ext>
            </a:extLst>
          </p:cNvPr>
          <p:cNvCxnSpPr>
            <a:cxnSpLocks/>
          </p:cNvCxnSpPr>
          <p:nvPr/>
        </p:nvCxnSpPr>
        <p:spPr>
          <a:xfrm>
            <a:off x="506151" y="9330151"/>
            <a:ext cx="1826099" cy="0"/>
          </a:xfrm>
          <a:prstGeom prst="line">
            <a:avLst/>
          </a:prstGeom>
          <a:ln>
            <a:solidFill>
              <a:srgbClr val="00006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568E7FDC-78E1-04DA-4AC2-57BAA51FB33F}"/>
              </a:ext>
            </a:extLst>
          </p:cNvPr>
          <p:cNvCxnSpPr>
            <a:cxnSpLocks/>
          </p:cNvCxnSpPr>
          <p:nvPr/>
        </p:nvCxnSpPr>
        <p:spPr>
          <a:xfrm>
            <a:off x="5977719" y="9330151"/>
            <a:ext cx="605193" cy="0"/>
          </a:xfrm>
          <a:prstGeom prst="line">
            <a:avLst/>
          </a:prstGeom>
          <a:ln>
            <a:solidFill>
              <a:srgbClr val="00006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42685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3836809-05EF-791A-4F51-500536ABDFE5}"/>
              </a:ext>
            </a:extLst>
          </p:cNvPr>
          <p:cNvSpPr txBox="1"/>
          <p:nvPr/>
        </p:nvSpPr>
        <p:spPr>
          <a:xfrm>
            <a:off x="219742" y="356095"/>
            <a:ext cx="6259285" cy="707886"/>
          </a:xfrm>
          <a:prstGeom prst="rect">
            <a:avLst/>
          </a:prstGeom>
          <a:noFill/>
        </p:spPr>
        <p:txBody>
          <a:bodyPr wrap="square" rtlCol="0">
            <a:spAutoFit/>
          </a:bodyPr>
          <a:lstStyle/>
          <a:p>
            <a:r>
              <a:rPr lang="en-US" sz="4000">
                <a:solidFill>
                  <a:srgbClr val="000061"/>
                </a:solidFill>
                <a:latin typeface="Chronicle Display" pitchFamily="50" charset="0"/>
              </a:rPr>
              <a:t>PSV Weekly Report</a:t>
            </a:r>
            <a:endParaRPr lang="en-GB" sz="4000">
              <a:solidFill>
                <a:srgbClr val="000061"/>
              </a:solidFill>
              <a:latin typeface="Chronicle Display" pitchFamily="50" charset="0"/>
            </a:endParaRPr>
          </a:p>
        </p:txBody>
      </p:sp>
      <p:pic>
        <p:nvPicPr>
          <p:cNvPr id="8" name="Graphic 7">
            <a:extLst>
              <a:ext uri="{FF2B5EF4-FFF2-40B4-BE49-F238E27FC236}">
                <a16:creationId xmlns:a16="http://schemas.microsoft.com/office/drawing/2014/main" id="{59476423-B383-9E86-7550-01AFEE2B46F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45456" y="197200"/>
            <a:ext cx="1210281" cy="955002"/>
          </a:xfrm>
          <a:prstGeom prst="rect">
            <a:avLst/>
          </a:prstGeom>
        </p:spPr>
      </p:pic>
      <p:sp>
        <p:nvSpPr>
          <p:cNvPr id="11" name="TextBox 10">
            <a:extLst>
              <a:ext uri="{FF2B5EF4-FFF2-40B4-BE49-F238E27FC236}">
                <a16:creationId xmlns:a16="http://schemas.microsoft.com/office/drawing/2014/main" id="{D6958B1F-1DA1-C4D5-8A74-60B189470213}"/>
              </a:ext>
            </a:extLst>
          </p:cNvPr>
          <p:cNvSpPr txBox="1"/>
          <p:nvPr/>
        </p:nvSpPr>
        <p:spPr>
          <a:xfrm>
            <a:off x="219742" y="977519"/>
            <a:ext cx="4982257" cy="400110"/>
          </a:xfrm>
          <a:prstGeom prst="rect">
            <a:avLst/>
          </a:prstGeom>
          <a:noFill/>
        </p:spPr>
        <p:txBody>
          <a:bodyPr wrap="square" rtlCol="0">
            <a:spAutoFit/>
          </a:bodyPr>
          <a:lstStyle/>
          <a:p>
            <a:r>
              <a:rPr lang="en-US" sz="2000">
                <a:solidFill>
                  <a:srgbClr val="0087CB"/>
                </a:solidFill>
                <a:latin typeface="Söhne Breit" panose="020B0505030202060203" pitchFamily="34" charset="0"/>
              </a:rPr>
              <a:t>UK Spot Market Update</a:t>
            </a:r>
            <a:endParaRPr lang="en-GB" sz="2000">
              <a:solidFill>
                <a:srgbClr val="0087CB"/>
              </a:solidFill>
              <a:latin typeface="Söhne Breit" panose="020B0505030202060203" pitchFamily="34" charset="0"/>
            </a:endParaRPr>
          </a:p>
        </p:txBody>
      </p:sp>
      <p:sp>
        <p:nvSpPr>
          <p:cNvPr id="16" name="Slide Number Placeholder 18">
            <a:extLst>
              <a:ext uri="{FF2B5EF4-FFF2-40B4-BE49-F238E27FC236}">
                <a16:creationId xmlns:a16="http://schemas.microsoft.com/office/drawing/2014/main" id="{07264F4D-CF32-26C6-0FCB-A2A6A1DCDC59}"/>
              </a:ext>
            </a:extLst>
          </p:cNvPr>
          <p:cNvSpPr>
            <a:spLocks noGrp="1"/>
          </p:cNvSpPr>
          <p:nvPr>
            <p:ph type="sldNum" sz="quarter" idx="12"/>
          </p:nvPr>
        </p:nvSpPr>
        <p:spPr>
          <a:xfrm>
            <a:off x="4756814" y="9375494"/>
            <a:ext cx="1826098" cy="264442"/>
          </a:xfrm>
        </p:spPr>
        <p:txBody>
          <a:bodyPr/>
          <a:lstStyle/>
          <a:p>
            <a:fld id="{1DECF862-7734-433C-A80A-57580BBB7DB7}" type="slidenum">
              <a:rPr lang="en-GB" smtClean="0">
                <a:solidFill>
                  <a:srgbClr val="000061"/>
                </a:solidFill>
                <a:latin typeface="Söhne Breit" panose="020B0505030202060203" pitchFamily="34" charset="0"/>
              </a:rPr>
              <a:t>5</a:t>
            </a:fld>
            <a:endParaRPr lang="en-GB">
              <a:solidFill>
                <a:srgbClr val="000061"/>
              </a:solidFill>
              <a:latin typeface="Söhne Breit" panose="020B0505030202060203" pitchFamily="34" charset="0"/>
            </a:endParaRPr>
          </a:p>
        </p:txBody>
      </p:sp>
      <p:graphicFrame>
        <p:nvGraphicFramePr>
          <p:cNvPr id="12" name="Chart 11">
            <a:extLst>
              <a:ext uri="{FF2B5EF4-FFF2-40B4-BE49-F238E27FC236}">
                <a16:creationId xmlns:a16="http://schemas.microsoft.com/office/drawing/2014/main" id="{A23EED51-EAB5-468B-BD77-451CD7400C01}"/>
              </a:ext>
            </a:extLst>
          </p:cNvPr>
          <p:cNvGraphicFramePr/>
          <p:nvPr>
            <p:extLst>
              <p:ext uri="{D42A27DB-BD31-4B8C-83A1-F6EECF244321}">
                <p14:modId xmlns:p14="http://schemas.microsoft.com/office/powerpoint/2010/main" val="667922945"/>
              </p:ext>
            </p:extLst>
          </p:nvPr>
        </p:nvGraphicFramePr>
        <p:xfrm>
          <a:off x="118993" y="2071490"/>
          <a:ext cx="6105195" cy="295865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a:extLst>
              <a:ext uri="{FF2B5EF4-FFF2-40B4-BE49-F238E27FC236}">
                <a16:creationId xmlns:a16="http://schemas.microsoft.com/office/drawing/2014/main" id="{DA0B0ABE-B08F-1F38-EA80-5E9AB05CC4A7}"/>
              </a:ext>
            </a:extLst>
          </p:cNvPr>
          <p:cNvGraphicFramePr/>
          <p:nvPr>
            <p:extLst>
              <p:ext uri="{D42A27DB-BD31-4B8C-83A1-F6EECF244321}">
                <p14:modId xmlns:p14="http://schemas.microsoft.com/office/powerpoint/2010/main" val="589852551"/>
              </p:ext>
            </p:extLst>
          </p:nvPr>
        </p:nvGraphicFramePr>
        <p:xfrm>
          <a:off x="337055" y="5792620"/>
          <a:ext cx="5887134" cy="3220787"/>
        </p:xfrm>
        <a:graphic>
          <a:graphicData uri="http://schemas.openxmlformats.org/drawingml/2006/chart">
            <c:chart xmlns:c="http://schemas.openxmlformats.org/drawingml/2006/chart" xmlns:r="http://schemas.openxmlformats.org/officeDocument/2006/relationships" r:id="rId5"/>
          </a:graphicData>
        </a:graphic>
      </p:graphicFrame>
      <p:sp>
        <p:nvSpPr>
          <p:cNvPr id="14" name="TextBox 13">
            <a:extLst>
              <a:ext uri="{FF2B5EF4-FFF2-40B4-BE49-F238E27FC236}">
                <a16:creationId xmlns:a16="http://schemas.microsoft.com/office/drawing/2014/main" id="{34B53DEA-813C-732E-8571-C9C05F448883}"/>
              </a:ext>
            </a:extLst>
          </p:cNvPr>
          <p:cNvSpPr txBox="1"/>
          <p:nvPr/>
        </p:nvSpPr>
        <p:spPr>
          <a:xfrm>
            <a:off x="219742" y="1591660"/>
            <a:ext cx="4982257" cy="307777"/>
          </a:xfrm>
          <a:prstGeom prst="rect">
            <a:avLst/>
          </a:prstGeom>
          <a:noFill/>
        </p:spPr>
        <p:txBody>
          <a:bodyPr wrap="square" rtlCol="0">
            <a:spAutoFit/>
          </a:bodyPr>
          <a:lstStyle/>
          <a:p>
            <a:r>
              <a:rPr lang="en-US" sz="1400">
                <a:solidFill>
                  <a:srgbClr val="0087CB"/>
                </a:solidFill>
                <a:latin typeface="Söhne Breit" panose="020B0505030202060203" pitchFamily="34" charset="0"/>
              </a:rPr>
              <a:t>UK PSV - Average Spot Rates</a:t>
            </a:r>
            <a:endParaRPr lang="en-GB" sz="1400">
              <a:solidFill>
                <a:srgbClr val="0087CB"/>
              </a:solidFill>
              <a:latin typeface="Söhne Breit" panose="020B0505030202060203" pitchFamily="34" charset="0"/>
            </a:endParaRPr>
          </a:p>
        </p:txBody>
      </p:sp>
      <p:sp>
        <p:nvSpPr>
          <p:cNvPr id="18" name="TextBox 17">
            <a:extLst>
              <a:ext uri="{FF2B5EF4-FFF2-40B4-BE49-F238E27FC236}">
                <a16:creationId xmlns:a16="http://schemas.microsoft.com/office/drawing/2014/main" id="{57EED59F-EDD6-6E6D-3FA0-7D2F9F7072A0}"/>
              </a:ext>
            </a:extLst>
          </p:cNvPr>
          <p:cNvSpPr txBox="1"/>
          <p:nvPr/>
        </p:nvSpPr>
        <p:spPr>
          <a:xfrm>
            <a:off x="331068" y="5320253"/>
            <a:ext cx="4982257" cy="307777"/>
          </a:xfrm>
          <a:prstGeom prst="rect">
            <a:avLst/>
          </a:prstGeom>
          <a:noFill/>
        </p:spPr>
        <p:txBody>
          <a:bodyPr wrap="square" rtlCol="0">
            <a:spAutoFit/>
          </a:bodyPr>
          <a:lstStyle/>
          <a:p>
            <a:r>
              <a:rPr lang="en-US" sz="1400">
                <a:solidFill>
                  <a:srgbClr val="0087CB"/>
                </a:solidFill>
                <a:latin typeface="Söhne Breit" panose="020B0505030202060203" pitchFamily="34" charset="0"/>
              </a:rPr>
              <a:t>UK PSV – No. Spot Fixtures</a:t>
            </a:r>
            <a:endParaRPr lang="en-GB" sz="1400">
              <a:solidFill>
                <a:srgbClr val="0087CB"/>
              </a:solidFill>
              <a:latin typeface="Söhne Breit" panose="020B0505030202060203" pitchFamily="34" charset="0"/>
            </a:endParaRPr>
          </a:p>
        </p:txBody>
      </p:sp>
      <p:sp>
        <p:nvSpPr>
          <p:cNvPr id="20" name="TextBox 19">
            <a:extLst>
              <a:ext uri="{FF2B5EF4-FFF2-40B4-BE49-F238E27FC236}">
                <a16:creationId xmlns:a16="http://schemas.microsoft.com/office/drawing/2014/main" id="{9E999EA4-D5CC-358E-33C7-E9E5C77BFE3B}"/>
              </a:ext>
            </a:extLst>
          </p:cNvPr>
          <p:cNvSpPr txBox="1"/>
          <p:nvPr/>
        </p:nvSpPr>
        <p:spPr>
          <a:xfrm>
            <a:off x="3280622" y="3550819"/>
            <a:ext cx="824248" cy="246221"/>
          </a:xfrm>
          <a:prstGeom prst="rect">
            <a:avLst/>
          </a:prstGeom>
          <a:noFill/>
        </p:spPr>
        <p:txBody>
          <a:bodyPr wrap="square" rtlCol="0">
            <a:spAutoFit/>
          </a:bodyPr>
          <a:lstStyle/>
          <a:p>
            <a:r>
              <a:rPr lang="en-GB" sz="1000" b="1">
                <a:solidFill>
                  <a:srgbClr val="000061"/>
                </a:solidFill>
                <a:latin typeface="Franklin Gothic Book" panose="020B0503020102020204" pitchFamily="34" charset="0"/>
              </a:rPr>
              <a:t>6,650</a:t>
            </a:r>
          </a:p>
        </p:txBody>
      </p:sp>
      <p:sp>
        <p:nvSpPr>
          <p:cNvPr id="23" name="TextBox 22">
            <a:extLst>
              <a:ext uri="{FF2B5EF4-FFF2-40B4-BE49-F238E27FC236}">
                <a16:creationId xmlns:a16="http://schemas.microsoft.com/office/drawing/2014/main" id="{E35C2EFC-49B6-72A8-3FDA-B902FFD176E9}"/>
              </a:ext>
            </a:extLst>
          </p:cNvPr>
          <p:cNvSpPr txBox="1"/>
          <p:nvPr/>
        </p:nvSpPr>
        <p:spPr>
          <a:xfrm>
            <a:off x="5371011" y="3762125"/>
            <a:ext cx="824248" cy="246221"/>
          </a:xfrm>
          <a:prstGeom prst="rect">
            <a:avLst/>
          </a:prstGeom>
          <a:noFill/>
        </p:spPr>
        <p:txBody>
          <a:bodyPr wrap="square" rtlCol="0">
            <a:spAutoFit/>
          </a:bodyPr>
          <a:lstStyle/>
          <a:p>
            <a:r>
              <a:rPr lang="en-GB" sz="1000" b="1">
                <a:solidFill>
                  <a:srgbClr val="000061"/>
                </a:solidFill>
                <a:latin typeface="Franklin Gothic Book" panose="020B0503020102020204" pitchFamily="34" charset="0"/>
              </a:rPr>
              <a:t>4,850</a:t>
            </a:r>
          </a:p>
        </p:txBody>
      </p:sp>
      <p:sp>
        <p:nvSpPr>
          <p:cNvPr id="24" name="TextBox 23">
            <a:extLst>
              <a:ext uri="{FF2B5EF4-FFF2-40B4-BE49-F238E27FC236}">
                <a16:creationId xmlns:a16="http://schemas.microsoft.com/office/drawing/2014/main" id="{88FB8D9F-1F97-4A07-072C-90511F5CB11F}"/>
              </a:ext>
            </a:extLst>
          </p:cNvPr>
          <p:cNvSpPr txBox="1"/>
          <p:nvPr/>
        </p:nvSpPr>
        <p:spPr>
          <a:xfrm>
            <a:off x="1203908" y="3899562"/>
            <a:ext cx="824248" cy="246221"/>
          </a:xfrm>
          <a:prstGeom prst="rect">
            <a:avLst/>
          </a:prstGeom>
          <a:noFill/>
        </p:spPr>
        <p:txBody>
          <a:bodyPr wrap="square" rtlCol="0">
            <a:spAutoFit/>
          </a:bodyPr>
          <a:lstStyle/>
          <a:p>
            <a:r>
              <a:rPr lang="en-GB" sz="1000" b="1">
                <a:solidFill>
                  <a:srgbClr val="000061"/>
                </a:solidFill>
                <a:latin typeface="Franklin Gothic Book" panose="020B0503020102020204" pitchFamily="34" charset="0"/>
              </a:rPr>
              <a:t>4,100</a:t>
            </a:r>
          </a:p>
        </p:txBody>
      </p:sp>
      <p:sp>
        <p:nvSpPr>
          <p:cNvPr id="4" name="TextBox 3">
            <a:extLst>
              <a:ext uri="{FF2B5EF4-FFF2-40B4-BE49-F238E27FC236}">
                <a16:creationId xmlns:a16="http://schemas.microsoft.com/office/drawing/2014/main" id="{24167222-57F1-75FB-EE79-F03B297CA152}"/>
              </a:ext>
            </a:extLst>
          </p:cNvPr>
          <p:cNvSpPr txBox="1"/>
          <p:nvPr/>
        </p:nvSpPr>
        <p:spPr>
          <a:xfrm>
            <a:off x="2200008" y="3788355"/>
            <a:ext cx="824248" cy="246221"/>
          </a:xfrm>
          <a:prstGeom prst="rect">
            <a:avLst/>
          </a:prstGeom>
          <a:noFill/>
        </p:spPr>
        <p:txBody>
          <a:bodyPr wrap="square" lIns="91440" tIns="45720" rIns="91440" bIns="45720" rtlCol="0" anchor="t">
            <a:spAutoFit/>
          </a:bodyPr>
          <a:lstStyle/>
          <a:p>
            <a:r>
              <a:rPr lang="en-GB" sz="1000" b="1">
                <a:solidFill>
                  <a:srgbClr val="000061"/>
                </a:solidFill>
                <a:latin typeface="Franklin Gothic Book"/>
              </a:rPr>
              <a:t>4,600</a:t>
            </a:r>
            <a:endParaRPr lang="en-GB" sz="1000" b="1">
              <a:solidFill>
                <a:srgbClr val="000061"/>
              </a:solidFill>
              <a:latin typeface="Franklin Gothic Book" panose="020B0503020102020204" pitchFamily="34" charset="0"/>
            </a:endParaRPr>
          </a:p>
        </p:txBody>
      </p:sp>
      <p:sp>
        <p:nvSpPr>
          <p:cNvPr id="5" name="TextBox 23">
            <a:extLst>
              <a:ext uri="{FF2B5EF4-FFF2-40B4-BE49-F238E27FC236}">
                <a16:creationId xmlns:a16="http://schemas.microsoft.com/office/drawing/2014/main" id="{32A04A38-5F00-7B8D-F189-8378A60595EA}"/>
              </a:ext>
            </a:extLst>
          </p:cNvPr>
          <p:cNvSpPr txBox="1"/>
          <p:nvPr/>
        </p:nvSpPr>
        <p:spPr>
          <a:xfrm>
            <a:off x="2386301" y="6284049"/>
            <a:ext cx="451661"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a:solidFill>
                  <a:srgbClr val="000061"/>
                </a:solidFill>
                <a:latin typeface="Franklin Gothic Book" panose="020B0503020102020204" pitchFamily="34" charset="0"/>
              </a:rPr>
              <a:t>31</a:t>
            </a:r>
          </a:p>
        </p:txBody>
      </p:sp>
      <p:sp>
        <p:nvSpPr>
          <p:cNvPr id="7" name="TextBox 23">
            <a:extLst>
              <a:ext uri="{FF2B5EF4-FFF2-40B4-BE49-F238E27FC236}">
                <a16:creationId xmlns:a16="http://schemas.microsoft.com/office/drawing/2014/main" id="{167835A0-5940-5B11-3795-9FF99539016E}"/>
              </a:ext>
            </a:extLst>
          </p:cNvPr>
          <p:cNvSpPr txBox="1"/>
          <p:nvPr/>
        </p:nvSpPr>
        <p:spPr>
          <a:xfrm>
            <a:off x="3421790" y="5873695"/>
            <a:ext cx="451661"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a:solidFill>
                  <a:srgbClr val="000061"/>
                </a:solidFill>
                <a:latin typeface="Franklin Gothic Book" panose="020B0503020102020204" pitchFamily="34" charset="0"/>
              </a:rPr>
              <a:t>37</a:t>
            </a:r>
          </a:p>
        </p:txBody>
      </p:sp>
      <p:sp>
        <p:nvSpPr>
          <p:cNvPr id="15" name="TextBox 14">
            <a:extLst>
              <a:ext uri="{FF2B5EF4-FFF2-40B4-BE49-F238E27FC236}">
                <a16:creationId xmlns:a16="http://schemas.microsoft.com/office/drawing/2014/main" id="{102446E2-41C9-45DD-3810-9C41701A0E7E}"/>
              </a:ext>
            </a:extLst>
          </p:cNvPr>
          <p:cNvSpPr txBox="1"/>
          <p:nvPr/>
        </p:nvSpPr>
        <p:spPr>
          <a:xfrm>
            <a:off x="5297695" y="4066279"/>
            <a:ext cx="1996413" cy="246221"/>
          </a:xfrm>
          <a:prstGeom prst="rect">
            <a:avLst/>
          </a:prstGeom>
          <a:noFill/>
        </p:spPr>
        <p:txBody>
          <a:bodyPr wrap="square" rtlCol="0">
            <a:spAutoFit/>
          </a:bodyPr>
          <a:lstStyle/>
          <a:p>
            <a:r>
              <a:rPr lang="en-GB" sz="1000" b="1">
                <a:solidFill>
                  <a:schemeClr val="bg1">
                    <a:lumMod val="65000"/>
                  </a:schemeClr>
                </a:solidFill>
              </a:rPr>
              <a:t>12 months prior</a:t>
            </a:r>
          </a:p>
        </p:txBody>
      </p:sp>
      <p:sp>
        <p:nvSpPr>
          <p:cNvPr id="2" name="TextBox 1">
            <a:extLst>
              <a:ext uri="{FF2B5EF4-FFF2-40B4-BE49-F238E27FC236}">
                <a16:creationId xmlns:a16="http://schemas.microsoft.com/office/drawing/2014/main" id="{9CB1359B-9B6E-8644-2753-FDC899826385}"/>
              </a:ext>
            </a:extLst>
          </p:cNvPr>
          <p:cNvSpPr txBox="1"/>
          <p:nvPr/>
        </p:nvSpPr>
        <p:spPr>
          <a:xfrm>
            <a:off x="5445456" y="6575104"/>
            <a:ext cx="1996413" cy="246221"/>
          </a:xfrm>
          <a:prstGeom prst="rect">
            <a:avLst/>
          </a:prstGeom>
          <a:noFill/>
        </p:spPr>
        <p:txBody>
          <a:bodyPr wrap="square" rtlCol="0">
            <a:spAutoFit/>
          </a:bodyPr>
          <a:lstStyle/>
          <a:p>
            <a:r>
              <a:rPr lang="en-GB" sz="1000" b="1">
                <a:solidFill>
                  <a:schemeClr val="bg1">
                    <a:lumMod val="65000"/>
                  </a:schemeClr>
                </a:solidFill>
              </a:rPr>
              <a:t>12 months prior</a:t>
            </a:r>
          </a:p>
        </p:txBody>
      </p:sp>
      <p:sp>
        <p:nvSpPr>
          <p:cNvPr id="3" name="TextBox 2">
            <a:extLst>
              <a:ext uri="{FF2B5EF4-FFF2-40B4-BE49-F238E27FC236}">
                <a16:creationId xmlns:a16="http://schemas.microsoft.com/office/drawing/2014/main" id="{6DD82C7F-958A-CEE2-7241-A1E2967B56DB}"/>
              </a:ext>
            </a:extLst>
          </p:cNvPr>
          <p:cNvSpPr txBox="1"/>
          <p:nvPr/>
        </p:nvSpPr>
        <p:spPr>
          <a:xfrm>
            <a:off x="4361236" y="3468907"/>
            <a:ext cx="824248" cy="246221"/>
          </a:xfrm>
          <a:prstGeom prst="rect">
            <a:avLst/>
          </a:prstGeom>
          <a:noFill/>
        </p:spPr>
        <p:txBody>
          <a:bodyPr wrap="square" rtlCol="0">
            <a:spAutoFit/>
          </a:bodyPr>
          <a:lstStyle/>
          <a:p>
            <a:r>
              <a:rPr lang="en-GB" sz="1000" b="1">
                <a:solidFill>
                  <a:srgbClr val="000061"/>
                </a:solidFill>
                <a:latin typeface="Franklin Gothic Book" panose="020B0503020102020204" pitchFamily="34" charset="0"/>
              </a:rPr>
              <a:t>7,300</a:t>
            </a:r>
          </a:p>
        </p:txBody>
      </p:sp>
      <p:sp>
        <p:nvSpPr>
          <p:cNvPr id="19" name="TextBox 23">
            <a:extLst>
              <a:ext uri="{FF2B5EF4-FFF2-40B4-BE49-F238E27FC236}">
                <a16:creationId xmlns:a16="http://schemas.microsoft.com/office/drawing/2014/main" id="{DECCB93B-3D01-FF1A-D94E-437676B3C5A5}"/>
              </a:ext>
            </a:extLst>
          </p:cNvPr>
          <p:cNvSpPr txBox="1"/>
          <p:nvPr/>
        </p:nvSpPr>
        <p:spPr>
          <a:xfrm>
            <a:off x="4456210" y="5994518"/>
            <a:ext cx="451661"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a:solidFill>
                  <a:srgbClr val="000061"/>
                </a:solidFill>
                <a:latin typeface="Franklin Gothic Book" panose="020B0503020102020204" pitchFamily="34" charset="0"/>
              </a:rPr>
              <a:t>35</a:t>
            </a:r>
          </a:p>
        </p:txBody>
      </p:sp>
      <p:sp>
        <p:nvSpPr>
          <p:cNvPr id="21" name="Footer Placeholder 1">
            <a:extLst>
              <a:ext uri="{FF2B5EF4-FFF2-40B4-BE49-F238E27FC236}">
                <a16:creationId xmlns:a16="http://schemas.microsoft.com/office/drawing/2014/main" id="{ED72DFEC-F67C-0985-C0BD-6D0DFE3A3DBF}"/>
              </a:ext>
            </a:extLst>
          </p:cNvPr>
          <p:cNvSpPr>
            <a:spLocks noGrp="1"/>
          </p:cNvSpPr>
          <p:nvPr>
            <p:ph type="ftr" sz="quarter" idx="11"/>
          </p:nvPr>
        </p:nvSpPr>
        <p:spPr>
          <a:xfrm>
            <a:off x="431086" y="9375494"/>
            <a:ext cx="3676405" cy="264445"/>
          </a:xfrm>
          <a:prstGeom prst="rect">
            <a:avLst/>
          </a:prstGeom>
        </p:spPr>
        <p:txBody>
          <a:bodyPr/>
          <a:lstStyle/>
          <a:p>
            <a:pPr algn="l"/>
            <a:r>
              <a:rPr lang="en-US">
                <a:solidFill>
                  <a:srgbClr val="000061"/>
                </a:solidFill>
                <a:latin typeface="Söhne Breit" panose="020B0505030202060203" pitchFamily="34" charset="0"/>
              </a:rPr>
              <a:t>SSY – Offshore Weekly Report – 10 November 2025 </a:t>
            </a:r>
          </a:p>
        </p:txBody>
      </p:sp>
      <p:cxnSp>
        <p:nvCxnSpPr>
          <p:cNvPr id="22" name="Straight Connector 21">
            <a:extLst>
              <a:ext uri="{FF2B5EF4-FFF2-40B4-BE49-F238E27FC236}">
                <a16:creationId xmlns:a16="http://schemas.microsoft.com/office/drawing/2014/main" id="{F5ACDE6A-608F-7B03-DD9A-5BB1599A1D63}"/>
              </a:ext>
            </a:extLst>
          </p:cNvPr>
          <p:cNvCxnSpPr>
            <a:cxnSpLocks/>
          </p:cNvCxnSpPr>
          <p:nvPr/>
        </p:nvCxnSpPr>
        <p:spPr>
          <a:xfrm>
            <a:off x="506151" y="9330151"/>
            <a:ext cx="1826099" cy="0"/>
          </a:xfrm>
          <a:prstGeom prst="line">
            <a:avLst/>
          </a:prstGeom>
          <a:ln>
            <a:solidFill>
              <a:srgbClr val="00006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D940A74C-27B2-C49D-C314-9B5DE235CF32}"/>
              </a:ext>
            </a:extLst>
          </p:cNvPr>
          <p:cNvCxnSpPr>
            <a:cxnSpLocks/>
          </p:cNvCxnSpPr>
          <p:nvPr/>
        </p:nvCxnSpPr>
        <p:spPr>
          <a:xfrm>
            <a:off x="5977719" y="9330151"/>
            <a:ext cx="605193" cy="0"/>
          </a:xfrm>
          <a:prstGeom prst="line">
            <a:avLst/>
          </a:prstGeom>
          <a:ln>
            <a:solidFill>
              <a:srgbClr val="00006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97785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a:extLst>
              <a:ext uri="{FF2B5EF4-FFF2-40B4-BE49-F238E27FC236}">
                <a16:creationId xmlns:a16="http://schemas.microsoft.com/office/drawing/2014/main" id="{0F101D57-3DE7-0EBA-DA7A-D92BD1B48D93}"/>
              </a:ext>
            </a:extLst>
          </p:cNvPr>
          <p:cNvGraphicFramePr>
            <a:graphicFrameLocks noGrp="1"/>
          </p:cNvGraphicFramePr>
          <p:nvPr>
            <p:extLst>
              <p:ext uri="{D42A27DB-BD31-4B8C-83A1-F6EECF244321}">
                <p14:modId xmlns:p14="http://schemas.microsoft.com/office/powerpoint/2010/main" val="2361747524"/>
              </p:ext>
            </p:extLst>
          </p:nvPr>
        </p:nvGraphicFramePr>
        <p:xfrm>
          <a:off x="323628" y="3048544"/>
          <a:ext cx="6308399" cy="4947034"/>
        </p:xfrm>
        <a:graphic>
          <a:graphicData uri="http://schemas.openxmlformats.org/drawingml/2006/table">
            <a:tbl>
              <a:tblPr firstRow="1" bandRow="1">
                <a:tableStyleId>{5C22544A-7EE6-4342-B048-85BDC9FD1C3A}</a:tableStyleId>
              </a:tblPr>
              <a:tblGrid>
                <a:gridCol w="630648">
                  <a:extLst>
                    <a:ext uri="{9D8B030D-6E8A-4147-A177-3AD203B41FA5}">
                      <a16:colId xmlns:a16="http://schemas.microsoft.com/office/drawing/2014/main" val="2394877878"/>
                    </a:ext>
                  </a:extLst>
                </a:gridCol>
                <a:gridCol w="812700">
                  <a:extLst>
                    <a:ext uri="{9D8B030D-6E8A-4147-A177-3AD203B41FA5}">
                      <a16:colId xmlns:a16="http://schemas.microsoft.com/office/drawing/2014/main" val="3681857323"/>
                    </a:ext>
                  </a:extLst>
                </a:gridCol>
                <a:gridCol w="776199">
                  <a:extLst>
                    <a:ext uri="{9D8B030D-6E8A-4147-A177-3AD203B41FA5}">
                      <a16:colId xmlns:a16="http://schemas.microsoft.com/office/drawing/2014/main" val="1989810533"/>
                    </a:ext>
                  </a:extLst>
                </a:gridCol>
                <a:gridCol w="548368">
                  <a:extLst>
                    <a:ext uri="{9D8B030D-6E8A-4147-A177-3AD203B41FA5}">
                      <a16:colId xmlns:a16="http://schemas.microsoft.com/office/drawing/2014/main" val="2620847546"/>
                    </a:ext>
                  </a:extLst>
                </a:gridCol>
                <a:gridCol w="908957">
                  <a:extLst>
                    <a:ext uri="{9D8B030D-6E8A-4147-A177-3AD203B41FA5}">
                      <a16:colId xmlns:a16="http://schemas.microsoft.com/office/drawing/2014/main" val="984456856"/>
                    </a:ext>
                  </a:extLst>
                </a:gridCol>
                <a:gridCol w="638175">
                  <a:extLst>
                    <a:ext uri="{9D8B030D-6E8A-4147-A177-3AD203B41FA5}">
                      <a16:colId xmlns:a16="http://schemas.microsoft.com/office/drawing/2014/main" val="391992791"/>
                    </a:ext>
                  </a:extLst>
                </a:gridCol>
                <a:gridCol w="1105831">
                  <a:extLst>
                    <a:ext uri="{9D8B030D-6E8A-4147-A177-3AD203B41FA5}">
                      <a16:colId xmlns:a16="http://schemas.microsoft.com/office/drawing/2014/main" val="1263350016"/>
                    </a:ext>
                  </a:extLst>
                </a:gridCol>
                <a:gridCol w="887521">
                  <a:extLst>
                    <a:ext uri="{9D8B030D-6E8A-4147-A177-3AD203B41FA5}">
                      <a16:colId xmlns:a16="http://schemas.microsoft.com/office/drawing/2014/main" val="296755081"/>
                    </a:ext>
                  </a:extLst>
                </a:gridCol>
              </a:tblGrid>
              <a:tr h="766574">
                <a:tc>
                  <a:txBody>
                    <a:bodyPr/>
                    <a:lstStyle/>
                    <a:p>
                      <a:pPr algn="ctr"/>
                      <a:r>
                        <a:rPr lang="en-GB" sz="1000" b="1" dirty="0">
                          <a:solidFill>
                            <a:srgbClr val="000061"/>
                          </a:solidFill>
                          <a:latin typeface="Franklin Gothic Book"/>
                        </a:rPr>
                        <a:t>Date</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1000" b="1" dirty="0">
                          <a:solidFill>
                            <a:srgbClr val="000061"/>
                          </a:solidFill>
                          <a:latin typeface="Franklin Gothic Book"/>
                        </a:rPr>
                        <a:t>Vessel</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000" b="1" dirty="0">
                          <a:solidFill>
                            <a:srgbClr val="000061"/>
                          </a:solidFill>
                          <a:latin typeface="Franklin Gothic Book"/>
                        </a:rPr>
                        <a:t>Charterer</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000" b="1" dirty="0">
                          <a:solidFill>
                            <a:srgbClr val="000061"/>
                          </a:solidFill>
                          <a:latin typeface="Franklin Gothic Book"/>
                        </a:rPr>
                        <a:t>Rate</a:t>
                      </a:r>
                    </a:p>
                    <a:p>
                      <a:pPr algn="ctr"/>
                      <a:r>
                        <a:rPr lang="en-GB" sz="1000" b="1" dirty="0">
                          <a:solidFill>
                            <a:srgbClr val="000061"/>
                          </a:solidFill>
                          <a:latin typeface="Franklin Gothic Book"/>
                        </a:rPr>
                        <a:t>(NOK)</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000" b="1" dirty="0">
                          <a:solidFill>
                            <a:srgbClr val="000061"/>
                          </a:solidFill>
                          <a:latin typeface="Franklin Gothic Book"/>
                        </a:rPr>
                        <a:t>Scope of Work</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000" b="1" dirty="0">
                          <a:solidFill>
                            <a:srgbClr val="000061"/>
                          </a:solidFill>
                          <a:latin typeface="Franklin Gothic Book"/>
                        </a:rPr>
                        <a:t>Period</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000" b="1" dirty="0">
                          <a:solidFill>
                            <a:srgbClr val="000061"/>
                          </a:solidFill>
                          <a:latin typeface="Franklin Gothic Book"/>
                        </a:rPr>
                        <a:t>Commencement</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000" b="1" dirty="0">
                          <a:solidFill>
                            <a:srgbClr val="000061"/>
                          </a:solidFill>
                          <a:latin typeface="Franklin Gothic Book"/>
                        </a:rPr>
                        <a:t>Expected</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2535281769"/>
                  </a:ext>
                </a:extLst>
              </a:tr>
              <a:tr h="836092">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000" b="0" i="0" u="none" strike="noStrike" dirty="0">
                          <a:solidFill>
                            <a:schemeClr val="tx1"/>
                          </a:solidFill>
                          <a:effectLst/>
                          <a:latin typeface="Calibri"/>
                        </a:rPr>
                        <a:t>02.11.2025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solidFill>
                            <a:schemeClr val="tx1"/>
                          </a:solidFill>
                          <a:effectLst/>
                          <a:latin typeface="Calibri"/>
                        </a:rPr>
                        <a:t>NORMAND DROTT</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solidFill>
                            <a:schemeClr val="tx1"/>
                          </a:solidFill>
                          <a:effectLst/>
                          <a:latin typeface="Calibri"/>
                        </a:rPr>
                        <a:t>Aker BP</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US" sz="1000" dirty="0">
                          <a:latin typeface="Calibri"/>
                          <a:ea typeface="Calibri"/>
                          <a:cs typeface="Calibri"/>
                        </a:rPr>
                        <a:t>RNR</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solidFill>
                            <a:schemeClr val="tx1"/>
                          </a:solidFill>
                          <a:effectLst/>
                          <a:latin typeface="Calibri"/>
                        </a:rPr>
                        <a:t>All duties</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pt-BR" sz="1000" b="0" i="0" u="none" strike="noStrike" dirty="0">
                          <a:solidFill>
                            <a:schemeClr val="tx1"/>
                          </a:solidFill>
                          <a:effectLst/>
                          <a:latin typeface="Calibri"/>
                        </a:rPr>
                        <a:t>D/D 14</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solidFill>
                            <a:schemeClr val="tx1"/>
                          </a:solidFill>
                          <a:effectLst/>
                          <a:latin typeface="Calibri"/>
                        </a:rPr>
                        <a:t>03.11.2025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solidFill>
                            <a:schemeClr val="tx1"/>
                          </a:solidFill>
                          <a:effectLst/>
                          <a:latin typeface="Calibri"/>
                        </a:rPr>
                        <a:t>19.11.2025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2799181132"/>
                  </a:ext>
                </a:extLst>
              </a:tr>
              <a:tr h="836092">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000" b="0" i="0" u="none" strike="noStrike" dirty="0">
                          <a:solidFill>
                            <a:schemeClr val="tx1"/>
                          </a:solidFill>
                          <a:effectLst/>
                          <a:latin typeface="Calibri"/>
                        </a:rPr>
                        <a:t>02.11.2025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solidFill>
                            <a:schemeClr val="tx1"/>
                          </a:solidFill>
                          <a:effectLst/>
                          <a:latin typeface="Calibri"/>
                        </a:rPr>
                        <a:t>NORMAND PROSPER</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solidFill>
                            <a:schemeClr val="tx1"/>
                          </a:solidFill>
                          <a:effectLst/>
                          <a:latin typeface="Calibri"/>
                        </a:rPr>
                        <a:t>Aker BP</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US" sz="1000" dirty="0">
                          <a:latin typeface="Calibri"/>
                          <a:ea typeface="Calibri"/>
                          <a:cs typeface="Calibri"/>
                        </a:rPr>
                        <a:t>RNR</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solidFill>
                            <a:schemeClr val="tx1"/>
                          </a:solidFill>
                          <a:effectLst/>
                          <a:latin typeface="Calibri"/>
                        </a:rPr>
                        <a:t>All duties</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pt-BR" sz="1000" b="0" i="0" u="none" strike="noStrike" dirty="0">
                          <a:solidFill>
                            <a:schemeClr val="tx1"/>
                          </a:solidFill>
                          <a:effectLst/>
                          <a:latin typeface="Calibri"/>
                        </a:rPr>
                        <a:t>D/D 14</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solidFill>
                            <a:schemeClr val="tx1"/>
                          </a:solidFill>
                          <a:effectLst/>
                          <a:latin typeface="Calibri"/>
                        </a:rPr>
                        <a:t>03.11.2025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solidFill>
                            <a:schemeClr val="tx1"/>
                          </a:solidFill>
                          <a:effectLst/>
                          <a:latin typeface="Calibri"/>
                        </a:rPr>
                        <a:t>12.11.2025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86647449"/>
                  </a:ext>
                </a:extLst>
              </a:tr>
              <a:tr h="836092">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000" b="0" i="0" u="none" strike="noStrike" dirty="0">
                          <a:solidFill>
                            <a:schemeClr val="tx1"/>
                          </a:solidFill>
                          <a:effectLst/>
                          <a:latin typeface="Calibri"/>
                        </a:rPr>
                        <a:t>31.10.2025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solidFill>
                            <a:schemeClr val="tx1"/>
                          </a:solidFill>
                          <a:effectLst/>
                          <a:latin typeface="Calibri"/>
                        </a:rPr>
                        <a:t>ISLAND VALIANT</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solidFill>
                            <a:schemeClr val="tx1"/>
                          </a:solidFill>
                          <a:effectLst/>
                          <a:latin typeface="Calibri"/>
                        </a:rPr>
                        <a:t>Aker BP</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US" sz="1000" dirty="0">
                          <a:latin typeface="Calibri"/>
                          <a:ea typeface="Calibri"/>
                          <a:cs typeface="Calibri"/>
                        </a:rPr>
                        <a:t>RNR</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solidFill>
                            <a:schemeClr val="tx1"/>
                          </a:solidFill>
                          <a:effectLst/>
                          <a:latin typeface="Calibri"/>
                        </a:rPr>
                        <a:t>All duties (+WROV)</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pt-BR" sz="1000" b="0" i="0" u="none" strike="noStrike" dirty="0">
                          <a:solidFill>
                            <a:schemeClr val="tx1"/>
                          </a:solidFill>
                          <a:effectLst/>
                          <a:latin typeface="Calibri"/>
                        </a:rPr>
                        <a:t>D/D (</a:t>
                      </a:r>
                      <a:r>
                        <a:rPr lang="pt-BR" sz="1000" b="0" i="0" u="none" strike="noStrike" dirty="0" err="1">
                          <a:solidFill>
                            <a:schemeClr val="tx1"/>
                          </a:solidFill>
                          <a:effectLst/>
                          <a:latin typeface="Calibri"/>
                        </a:rPr>
                        <a:t>Call</a:t>
                      </a:r>
                      <a:r>
                        <a:rPr lang="pt-BR" sz="1000" b="0" i="0" u="none" strike="noStrike" dirty="0">
                          <a:solidFill>
                            <a:schemeClr val="tx1"/>
                          </a:solidFill>
                          <a:effectLst/>
                          <a:latin typeface="Calibri"/>
                        </a:rPr>
                        <a:t> off)</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solidFill>
                            <a:schemeClr val="tx1"/>
                          </a:solidFill>
                          <a:effectLst/>
                          <a:latin typeface="Calibri"/>
                        </a:rPr>
                        <a:t>31.10.2025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solidFill>
                            <a:schemeClr val="tx1"/>
                          </a:solidFill>
                          <a:effectLst/>
                          <a:latin typeface="Calibri"/>
                        </a:rPr>
                        <a:t>20.11.2025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668905106"/>
                  </a:ext>
                </a:extLst>
              </a:tr>
              <a:tr h="836092">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000" b="0" i="0" u="none" strike="noStrike" dirty="0">
                          <a:solidFill>
                            <a:schemeClr val="tx1"/>
                          </a:solidFill>
                          <a:effectLst/>
                          <a:latin typeface="Calibri"/>
                        </a:rPr>
                        <a:t>31.10.2025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solidFill>
                            <a:schemeClr val="tx1"/>
                          </a:solidFill>
                          <a:effectLst/>
                          <a:latin typeface="Calibri"/>
                        </a:rPr>
                        <a:t>AURORA SANDEFJORD</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solidFill>
                            <a:schemeClr val="tx1"/>
                          </a:solidFill>
                          <a:effectLst/>
                          <a:latin typeface="Calibri"/>
                        </a:rPr>
                        <a:t>Well Expertise</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US" sz="1000" dirty="0">
                          <a:latin typeface="Calibri"/>
                          <a:ea typeface="Calibri"/>
                          <a:cs typeface="Calibri"/>
                        </a:rPr>
                        <a:t>900,000</a:t>
                      </a:r>
                      <a:endParaRPr lang="en-US" sz="1000" dirty="0">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err="1">
                          <a:solidFill>
                            <a:schemeClr val="tx1"/>
                          </a:solidFill>
                          <a:effectLst/>
                          <a:latin typeface="Calibri"/>
                        </a:rPr>
                        <a:t>Prelay</a:t>
                      </a:r>
                      <a:r>
                        <a:rPr lang="en-GB" sz="1000" b="0" i="0" u="none" strike="noStrike" dirty="0">
                          <a:solidFill>
                            <a:schemeClr val="tx1"/>
                          </a:solidFill>
                          <a:effectLst/>
                          <a:latin typeface="Calibri"/>
                        </a:rPr>
                        <a:t> Deepsea Yantai</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pt-BR" sz="1000" b="0" i="0" u="none" strike="noStrike" dirty="0">
                          <a:solidFill>
                            <a:schemeClr val="tx1"/>
                          </a:solidFill>
                          <a:effectLst/>
                          <a:latin typeface="Calibri"/>
                        </a:rPr>
                        <a:t>2 </a:t>
                      </a:r>
                      <a:r>
                        <a:rPr lang="pt-BR" sz="1000" b="0" i="0" u="none" strike="noStrike" dirty="0" err="1">
                          <a:solidFill>
                            <a:schemeClr val="tx1"/>
                          </a:solidFill>
                          <a:effectLst/>
                          <a:latin typeface="Calibri"/>
                        </a:rPr>
                        <a:t>days</a:t>
                      </a:r>
                      <a:r>
                        <a:rPr lang="pt-BR" sz="1000" b="0" i="0" u="none" strike="noStrike" dirty="0">
                          <a:solidFill>
                            <a:schemeClr val="tx1"/>
                          </a:solidFill>
                          <a:effectLst/>
                          <a:latin typeface="Calibri"/>
                        </a:rPr>
                        <a:t> </a:t>
                      </a:r>
                      <a:r>
                        <a:rPr lang="pt-BR" sz="1000" b="0" i="0" u="none" strike="noStrike" dirty="0" err="1">
                          <a:solidFill>
                            <a:schemeClr val="tx1"/>
                          </a:solidFill>
                          <a:effectLst/>
                          <a:latin typeface="Calibri"/>
                        </a:rPr>
                        <a:t>firm</a:t>
                      </a:r>
                      <a:r>
                        <a:rPr lang="pt-BR" sz="1000" b="0" i="0" u="none" strike="noStrike" dirty="0">
                          <a:solidFill>
                            <a:schemeClr val="tx1"/>
                          </a:solidFill>
                          <a:effectLst/>
                          <a:latin typeface="Calibri"/>
                        </a:rPr>
                        <a:t> + D/D 12</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solidFill>
                            <a:schemeClr val="tx1"/>
                          </a:solidFill>
                          <a:effectLst/>
                          <a:latin typeface="Calibri"/>
                        </a:rPr>
                        <a:t>01.11.2025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solidFill>
                            <a:schemeClr val="tx1"/>
                          </a:solidFill>
                          <a:effectLst/>
                          <a:latin typeface="Calibri"/>
                        </a:rPr>
                        <a:t>09.11.2025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643125483"/>
                  </a:ext>
                </a:extLst>
              </a:tr>
              <a:tr h="836092">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000" b="0" i="0" u="none" strike="noStrike" dirty="0">
                          <a:solidFill>
                            <a:schemeClr val="tx1"/>
                          </a:solidFill>
                          <a:effectLst/>
                          <a:latin typeface="Calibri"/>
                        </a:rPr>
                        <a:t>20.10.2025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solidFill>
                            <a:schemeClr val="tx1"/>
                          </a:solidFill>
                          <a:effectLst/>
                          <a:latin typeface="Calibri"/>
                        </a:rPr>
                        <a:t>SEA1 RUBY</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solidFill>
                            <a:schemeClr val="tx1"/>
                          </a:solidFill>
                          <a:effectLst/>
                          <a:latin typeface="Calibri"/>
                        </a:rPr>
                        <a:t>Equinor Energy AS</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US" sz="1000" dirty="0">
                          <a:latin typeface="Calibri"/>
                          <a:ea typeface="Calibri"/>
                          <a:cs typeface="Calibri"/>
                        </a:rPr>
                        <a:t>1,000,000</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solidFill>
                            <a:schemeClr val="tx1"/>
                          </a:solidFill>
                          <a:effectLst/>
                          <a:latin typeface="Calibri"/>
                        </a:rPr>
                        <a:t>Hook-up TO Encourage</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pt-BR" sz="1000" b="0" i="0" u="none" strike="noStrike" dirty="0">
                          <a:solidFill>
                            <a:schemeClr val="tx1"/>
                          </a:solidFill>
                          <a:effectLst/>
                          <a:latin typeface="Calibri"/>
                        </a:rPr>
                        <a:t>3 </a:t>
                      </a:r>
                      <a:r>
                        <a:rPr lang="pt-BR" sz="1000" b="0" i="0" u="none" strike="noStrike" dirty="0" err="1">
                          <a:solidFill>
                            <a:schemeClr val="tx1"/>
                          </a:solidFill>
                          <a:effectLst/>
                          <a:latin typeface="Calibri"/>
                        </a:rPr>
                        <a:t>days</a:t>
                      </a:r>
                      <a:r>
                        <a:rPr lang="pt-BR" sz="1000" b="0" i="0" u="none" strike="noStrike" dirty="0">
                          <a:solidFill>
                            <a:schemeClr val="tx1"/>
                          </a:solidFill>
                          <a:effectLst/>
                          <a:latin typeface="Calibri"/>
                        </a:rPr>
                        <a:t> </a:t>
                      </a:r>
                      <a:r>
                        <a:rPr lang="pt-BR" sz="1000" b="0" i="0" u="none" strike="noStrike" dirty="0" err="1">
                          <a:solidFill>
                            <a:schemeClr val="tx1"/>
                          </a:solidFill>
                          <a:effectLst/>
                          <a:latin typeface="Calibri"/>
                        </a:rPr>
                        <a:t>firm</a:t>
                      </a:r>
                      <a:r>
                        <a:rPr lang="pt-BR" sz="1000" b="0" i="0" u="none" strike="noStrike" dirty="0">
                          <a:solidFill>
                            <a:schemeClr val="tx1"/>
                          </a:solidFill>
                          <a:effectLst/>
                          <a:latin typeface="Calibri"/>
                        </a:rPr>
                        <a:t> + D/D 11</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solidFill>
                            <a:schemeClr val="tx1"/>
                          </a:solidFill>
                          <a:effectLst/>
                          <a:latin typeface="Calibri"/>
                        </a:rPr>
                        <a:t>20.10.2025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solidFill>
                            <a:schemeClr val="tx1"/>
                          </a:solidFill>
                          <a:effectLst/>
                          <a:latin typeface="Calibri"/>
                        </a:rPr>
                        <a:t>26.10.2025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13378706"/>
                  </a:ext>
                </a:extLst>
              </a:tr>
            </a:tbl>
          </a:graphicData>
        </a:graphic>
      </p:graphicFrame>
      <p:sp>
        <p:nvSpPr>
          <p:cNvPr id="6" name="TextBox 5">
            <a:extLst>
              <a:ext uri="{FF2B5EF4-FFF2-40B4-BE49-F238E27FC236}">
                <a16:creationId xmlns:a16="http://schemas.microsoft.com/office/drawing/2014/main" id="{93836809-05EF-791A-4F51-500536ABDFE5}"/>
              </a:ext>
            </a:extLst>
          </p:cNvPr>
          <p:cNvSpPr txBox="1"/>
          <p:nvPr/>
        </p:nvSpPr>
        <p:spPr>
          <a:xfrm>
            <a:off x="299355" y="316492"/>
            <a:ext cx="6259285" cy="707886"/>
          </a:xfrm>
          <a:prstGeom prst="rect">
            <a:avLst/>
          </a:prstGeom>
          <a:noFill/>
        </p:spPr>
        <p:txBody>
          <a:bodyPr wrap="square" rtlCol="0">
            <a:spAutoFit/>
          </a:bodyPr>
          <a:lstStyle/>
          <a:p>
            <a:r>
              <a:rPr lang="en-US" sz="4000">
                <a:solidFill>
                  <a:srgbClr val="000061"/>
                </a:solidFill>
                <a:latin typeface="Chronicle Display" pitchFamily="50" charset="0"/>
              </a:rPr>
              <a:t>AHTS Weekly Report</a:t>
            </a:r>
            <a:endParaRPr lang="en-GB" sz="4800">
              <a:solidFill>
                <a:srgbClr val="000061"/>
              </a:solidFill>
              <a:latin typeface="Chronicle Display" pitchFamily="50" charset="0"/>
            </a:endParaRPr>
          </a:p>
        </p:txBody>
      </p:sp>
      <p:pic>
        <p:nvPicPr>
          <p:cNvPr id="8" name="Graphic 7">
            <a:extLst>
              <a:ext uri="{FF2B5EF4-FFF2-40B4-BE49-F238E27FC236}">
                <a16:creationId xmlns:a16="http://schemas.microsoft.com/office/drawing/2014/main" id="{59476423-B383-9E86-7550-01AFEE2B46F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45456" y="197200"/>
            <a:ext cx="1210281" cy="955002"/>
          </a:xfrm>
          <a:prstGeom prst="rect">
            <a:avLst/>
          </a:prstGeom>
        </p:spPr>
      </p:pic>
      <p:sp>
        <p:nvSpPr>
          <p:cNvPr id="7" name="TextBox 6">
            <a:extLst>
              <a:ext uri="{FF2B5EF4-FFF2-40B4-BE49-F238E27FC236}">
                <a16:creationId xmlns:a16="http://schemas.microsoft.com/office/drawing/2014/main" id="{7F807F3C-71FC-CF59-DFFC-E68B0F774EAC}"/>
              </a:ext>
            </a:extLst>
          </p:cNvPr>
          <p:cNvSpPr txBox="1"/>
          <p:nvPr/>
        </p:nvSpPr>
        <p:spPr>
          <a:xfrm>
            <a:off x="260129" y="880377"/>
            <a:ext cx="4415246" cy="400110"/>
          </a:xfrm>
          <a:prstGeom prst="rect">
            <a:avLst/>
          </a:prstGeom>
          <a:noFill/>
        </p:spPr>
        <p:txBody>
          <a:bodyPr wrap="square" rtlCol="0">
            <a:spAutoFit/>
          </a:bodyPr>
          <a:lstStyle/>
          <a:p>
            <a:r>
              <a:rPr lang="en-US" sz="2000">
                <a:solidFill>
                  <a:srgbClr val="0087CB"/>
                </a:solidFill>
                <a:latin typeface="Söhne Breit" panose="020B0505030202060203" pitchFamily="34" charset="0"/>
              </a:rPr>
              <a:t>Norway Spot Market Update</a:t>
            </a:r>
            <a:endParaRPr lang="en-GB" sz="2000">
              <a:solidFill>
                <a:srgbClr val="0087CB"/>
              </a:solidFill>
              <a:latin typeface="Söhne Breit" panose="020B0505030202060203" pitchFamily="34" charset="0"/>
            </a:endParaRPr>
          </a:p>
        </p:txBody>
      </p:sp>
      <p:sp>
        <p:nvSpPr>
          <p:cNvPr id="11" name="Slide Number Placeholder 18">
            <a:extLst>
              <a:ext uri="{FF2B5EF4-FFF2-40B4-BE49-F238E27FC236}">
                <a16:creationId xmlns:a16="http://schemas.microsoft.com/office/drawing/2014/main" id="{DCD4271C-69A4-7450-8E02-9905711A556F}"/>
              </a:ext>
            </a:extLst>
          </p:cNvPr>
          <p:cNvSpPr>
            <a:spLocks noGrp="1"/>
          </p:cNvSpPr>
          <p:nvPr>
            <p:ph type="sldNum" sz="quarter" idx="12"/>
          </p:nvPr>
        </p:nvSpPr>
        <p:spPr>
          <a:xfrm>
            <a:off x="4756814" y="9375494"/>
            <a:ext cx="1826098" cy="264446"/>
          </a:xfrm>
        </p:spPr>
        <p:txBody>
          <a:bodyPr/>
          <a:lstStyle/>
          <a:p>
            <a:fld id="{1DECF862-7734-433C-A80A-57580BBB7DB7}" type="slidenum">
              <a:rPr lang="en-GB" smtClean="0">
                <a:solidFill>
                  <a:srgbClr val="000061"/>
                </a:solidFill>
                <a:latin typeface="Söhne Breit" panose="020B0505030202060203" pitchFamily="34" charset="0"/>
              </a:rPr>
              <a:t>6</a:t>
            </a:fld>
            <a:endParaRPr lang="en-GB">
              <a:solidFill>
                <a:srgbClr val="000061"/>
              </a:solidFill>
              <a:latin typeface="Söhne Breit" panose="020B0505030202060203" pitchFamily="34" charset="0"/>
            </a:endParaRPr>
          </a:p>
        </p:txBody>
      </p:sp>
      <p:graphicFrame>
        <p:nvGraphicFramePr>
          <p:cNvPr id="5" name="Table 4">
            <a:extLst>
              <a:ext uri="{FF2B5EF4-FFF2-40B4-BE49-F238E27FC236}">
                <a16:creationId xmlns:a16="http://schemas.microsoft.com/office/drawing/2014/main" id="{A5200B17-F4A8-5F74-CFCC-CA3B0852F764}"/>
              </a:ext>
            </a:extLst>
          </p:cNvPr>
          <p:cNvGraphicFramePr>
            <a:graphicFrameLocks noGrp="1"/>
          </p:cNvGraphicFramePr>
          <p:nvPr>
            <p:extLst>
              <p:ext uri="{D42A27DB-BD31-4B8C-83A1-F6EECF244321}">
                <p14:modId xmlns:p14="http://schemas.microsoft.com/office/powerpoint/2010/main" val="1413273676"/>
              </p:ext>
            </p:extLst>
          </p:nvPr>
        </p:nvGraphicFramePr>
        <p:xfrm>
          <a:off x="323627" y="1786727"/>
          <a:ext cx="6332109" cy="741680"/>
        </p:xfrm>
        <a:graphic>
          <a:graphicData uri="http://schemas.openxmlformats.org/drawingml/2006/table">
            <a:tbl>
              <a:tblPr firstRow="1" bandRow="1">
                <a:tableStyleId>{5C22544A-7EE6-4342-B048-85BDC9FD1C3A}</a:tableStyleId>
              </a:tblPr>
              <a:tblGrid>
                <a:gridCol w="2110703">
                  <a:extLst>
                    <a:ext uri="{9D8B030D-6E8A-4147-A177-3AD203B41FA5}">
                      <a16:colId xmlns:a16="http://schemas.microsoft.com/office/drawing/2014/main" val="2352697276"/>
                    </a:ext>
                  </a:extLst>
                </a:gridCol>
                <a:gridCol w="2110703">
                  <a:extLst>
                    <a:ext uri="{9D8B030D-6E8A-4147-A177-3AD203B41FA5}">
                      <a16:colId xmlns:a16="http://schemas.microsoft.com/office/drawing/2014/main" val="587501630"/>
                    </a:ext>
                  </a:extLst>
                </a:gridCol>
                <a:gridCol w="2110703">
                  <a:extLst>
                    <a:ext uri="{9D8B030D-6E8A-4147-A177-3AD203B41FA5}">
                      <a16:colId xmlns:a16="http://schemas.microsoft.com/office/drawing/2014/main" val="1657488837"/>
                    </a:ext>
                  </a:extLst>
                </a:gridCol>
              </a:tblGrid>
              <a:tr h="370840">
                <a:tc>
                  <a:txBody>
                    <a:bodyPr/>
                    <a:lstStyle/>
                    <a:p>
                      <a:pPr algn="ctr"/>
                      <a:r>
                        <a:rPr lang="en-GB" sz="1200">
                          <a:solidFill>
                            <a:srgbClr val="000061"/>
                          </a:solidFill>
                          <a:latin typeface="Franklin Gothic Book"/>
                        </a:rPr>
                        <a:t>Last done</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200">
                          <a:solidFill>
                            <a:srgbClr val="000061"/>
                          </a:solidFill>
                          <a:latin typeface="Franklin Gothic Book"/>
                        </a:rPr>
                        <a:t>Average Last 5 Fixtures</a:t>
                      </a:r>
                      <a:endParaRPr lang="en-GB" sz="1200">
                        <a:latin typeface="Franklin Gothic Book"/>
                      </a:endParaRP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200">
                          <a:solidFill>
                            <a:srgbClr val="000061"/>
                          </a:solidFill>
                          <a:latin typeface="Franklin Gothic Book"/>
                        </a:rPr>
                        <a:t>Average Trend Going Forward</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2233421714"/>
                  </a:ext>
                </a:extLst>
              </a:tr>
              <a:tr h="370840">
                <a:tc>
                  <a:txBody>
                    <a:bodyPr/>
                    <a:lstStyle/>
                    <a:p>
                      <a:pPr algn="ctr"/>
                      <a:r>
                        <a:rPr lang="en-GB" sz="1200">
                          <a:solidFill>
                            <a:srgbClr val="000061"/>
                          </a:solidFill>
                          <a:latin typeface="Franklin Gothic Book"/>
                        </a:rPr>
                        <a:t>RNR</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200">
                          <a:solidFill>
                            <a:srgbClr val="000061"/>
                          </a:solidFill>
                          <a:latin typeface="Franklin Gothic Book"/>
                        </a:rPr>
                        <a:t>950,000 NOK</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endParaRPr lang="en-GB" sz="1200">
                        <a:latin typeface="Franklin Gothic Book" panose="020B0503020102020204" pitchFamily="34" charset="0"/>
                      </a:endParaRPr>
                    </a:p>
                  </a:txBody>
                  <a:tcP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1734804593"/>
                  </a:ext>
                </a:extLst>
              </a:tr>
            </a:tbl>
          </a:graphicData>
        </a:graphic>
      </p:graphicFrame>
      <p:sp>
        <p:nvSpPr>
          <p:cNvPr id="13" name="TextBox 12">
            <a:extLst>
              <a:ext uri="{FF2B5EF4-FFF2-40B4-BE49-F238E27FC236}">
                <a16:creationId xmlns:a16="http://schemas.microsoft.com/office/drawing/2014/main" id="{438821D4-AE9A-C18C-711F-6727832879DE}"/>
              </a:ext>
            </a:extLst>
          </p:cNvPr>
          <p:cNvSpPr txBox="1"/>
          <p:nvPr/>
        </p:nvSpPr>
        <p:spPr>
          <a:xfrm>
            <a:off x="219185" y="1454982"/>
            <a:ext cx="4415246" cy="307777"/>
          </a:xfrm>
          <a:prstGeom prst="rect">
            <a:avLst/>
          </a:prstGeom>
          <a:noFill/>
        </p:spPr>
        <p:txBody>
          <a:bodyPr wrap="square" rtlCol="0">
            <a:spAutoFit/>
          </a:bodyPr>
          <a:lstStyle/>
          <a:p>
            <a:r>
              <a:rPr lang="en-US" sz="1400">
                <a:solidFill>
                  <a:srgbClr val="0087CB"/>
                </a:solidFill>
                <a:latin typeface="Söhne Breit" panose="020B0505030202060203" pitchFamily="34" charset="0"/>
              </a:rPr>
              <a:t>Rate Development Norwegian side</a:t>
            </a:r>
            <a:endParaRPr lang="en-GB" sz="1400">
              <a:solidFill>
                <a:srgbClr val="0087CB"/>
              </a:solidFill>
              <a:latin typeface="Söhne Breit" panose="020B0505030202060203" pitchFamily="34" charset="0"/>
            </a:endParaRPr>
          </a:p>
        </p:txBody>
      </p:sp>
      <p:sp>
        <p:nvSpPr>
          <p:cNvPr id="14" name="TextBox 13">
            <a:extLst>
              <a:ext uri="{FF2B5EF4-FFF2-40B4-BE49-F238E27FC236}">
                <a16:creationId xmlns:a16="http://schemas.microsoft.com/office/drawing/2014/main" id="{8EC3E500-C447-4F24-B7C6-FDEFC3277D18}"/>
              </a:ext>
            </a:extLst>
          </p:cNvPr>
          <p:cNvSpPr txBox="1"/>
          <p:nvPr/>
        </p:nvSpPr>
        <p:spPr>
          <a:xfrm>
            <a:off x="219185" y="2703633"/>
            <a:ext cx="4415246" cy="307777"/>
          </a:xfrm>
          <a:prstGeom prst="rect">
            <a:avLst/>
          </a:prstGeom>
          <a:noFill/>
        </p:spPr>
        <p:txBody>
          <a:bodyPr wrap="square" rtlCol="0">
            <a:spAutoFit/>
          </a:bodyPr>
          <a:lstStyle/>
          <a:p>
            <a:r>
              <a:rPr lang="en-US" sz="1400">
                <a:solidFill>
                  <a:srgbClr val="0087CB"/>
                </a:solidFill>
                <a:latin typeface="Söhne Breit" panose="020B0505030202060203" pitchFamily="34" charset="0"/>
              </a:rPr>
              <a:t>Recent AHTS Spot Fixtures Norwegian side</a:t>
            </a:r>
            <a:endParaRPr lang="en-GB" sz="1400">
              <a:solidFill>
                <a:srgbClr val="0087CB"/>
              </a:solidFill>
              <a:latin typeface="Söhne Breit" panose="020B0505030202060203" pitchFamily="34" charset="0"/>
            </a:endParaRPr>
          </a:p>
        </p:txBody>
      </p:sp>
      <p:sp>
        <p:nvSpPr>
          <p:cNvPr id="15" name="TextBox 14">
            <a:extLst>
              <a:ext uri="{FF2B5EF4-FFF2-40B4-BE49-F238E27FC236}">
                <a16:creationId xmlns:a16="http://schemas.microsoft.com/office/drawing/2014/main" id="{878ABBAA-C96E-1E0E-6A66-138A06807A06}"/>
              </a:ext>
            </a:extLst>
          </p:cNvPr>
          <p:cNvSpPr txBox="1"/>
          <p:nvPr/>
        </p:nvSpPr>
        <p:spPr>
          <a:xfrm>
            <a:off x="219185" y="7995578"/>
            <a:ext cx="4415246" cy="307777"/>
          </a:xfrm>
          <a:prstGeom prst="rect">
            <a:avLst/>
          </a:prstGeom>
          <a:noFill/>
        </p:spPr>
        <p:txBody>
          <a:bodyPr wrap="square" rtlCol="0">
            <a:spAutoFit/>
          </a:bodyPr>
          <a:lstStyle/>
          <a:p>
            <a:r>
              <a:rPr lang="en-US" sz="1400">
                <a:solidFill>
                  <a:srgbClr val="0087CB"/>
                </a:solidFill>
                <a:latin typeface="Söhne Breit" panose="020B0505030202060203" pitchFamily="34" charset="0"/>
              </a:rPr>
              <a:t>Open Spot Requirements</a:t>
            </a:r>
            <a:endParaRPr lang="en-GB" sz="1400">
              <a:solidFill>
                <a:srgbClr val="0087CB"/>
              </a:solidFill>
              <a:latin typeface="Söhne Breit" panose="020B0505030202060203" pitchFamily="34" charset="0"/>
            </a:endParaRPr>
          </a:p>
        </p:txBody>
      </p:sp>
      <p:sp>
        <p:nvSpPr>
          <p:cNvPr id="16" name="TextBox 15">
            <a:extLst>
              <a:ext uri="{FF2B5EF4-FFF2-40B4-BE49-F238E27FC236}">
                <a16:creationId xmlns:a16="http://schemas.microsoft.com/office/drawing/2014/main" id="{F8CA1711-8DD1-B110-3D6D-C3187BA6A864}"/>
              </a:ext>
            </a:extLst>
          </p:cNvPr>
          <p:cNvSpPr txBox="1"/>
          <p:nvPr/>
        </p:nvSpPr>
        <p:spPr>
          <a:xfrm>
            <a:off x="219185" y="8432376"/>
            <a:ext cx="6312134" cy="815608"/>
          </a:xfrm>
          <a:prstGeom prst="rect">
            <a:avLst/>
          </a:prstGeom>
          <a:noFill/>
        </p:spPr>
        <p:txBody>
          <a:bodyPr wrap="square" lIns="91440" tIns="45720" rIns="91440" bIns="45720" rtlCol="0" anchor="t">
            <a:spAutoFit/>
          </a:bodyPr>
          <a:lstStyle/>
          <a:p>
            <a:r>
              <a:rPr lang="en-US" sz="1400">
                <a:solidFill>
                  <a:srgbClr val="0087CB"/>
                </a:solidFill>
                <a:latin typeface="Söhne Breit"/>
              </a:rPr>
              <a:t>PPT Vessels</a:t>
            </a:r>
            <a:endParaRPr lang="en-US" sz="1100">
              <a:solidFill>
                <a:srgbClr val="000061"/>
              </a:solidFill>
              <a:latin typeface="Calibri"/>
              <a:ea typeface="Calibri"/>
              <a:cs typeface="Calibri"/>
            </a:endParaRPr>
          </a:p>
          <a:p>
            <a:pPr marL="171450" indent="-171450">
              <a:buFont typeface="Calibri,Sans-Serif"/>
              <a:buChar char="-"/>
            </a:pPr>
            <a:r>
              <a:rPr lang="en-US" sz="1100">
                <a:solidFill>
                  <a:srgbClr val="000061"/>
                </a:solidFill>
                <a:latin typeface="Calibri"/>
                <a:ea typeface="Calibri"/>
                <a:cs typeface="Calibri"/>
              </a:rPr>
              <a:t>Aurora Sandefjord – PPT Bergen</a:t>
            </a:r>
          </a:p>
          <a:p>
            <a:pPr marL="171450" indent="-171450">
              <a:buFont typeface="Calibri,Sans-Serif"/>
              <a:buChar char="-"/>
            </a:pPr>
            <a:r>
              <a:rPr lang="en-US" sz="1100">
                <a:solidFill>
                  <a:srgbClr val="000061"/>
                </a:solidFill>
                <a:latin typeface="Calibri"/>
                <a:ea typeface="Calibri"/>
                <a:cs typeface="Calibri"/>
              </a:rPr>
              <a:t>Sea1 Ruby – PPT Bergen</a:t>
            </a:r>
          </a:p>
          <a:p>
            <a:pPr marL="171450" indent="-171450">
              <a:buFont typeface="Calibri,Sans-Serif"/>
              <a:buChar char="-"/>
            </a:pPr>
            <a:r>
              <a:rPr lang="en-US" sz="1100">
                <a:solidFill>
                  <a:srgbClr val="000061"/>
                </a:solidFill>
                <a:latin typeface="Calibri"/>
                <a:ea typeface="Calibri"/>
                <a:cs typeface="Calibri"/>
              </a:rPr>
              <a:t>Odin Viking – PPT Bergen</a:t>
            </a:r>
          </a:p>
        </p:txBody>
      </p:sp>
      <p:cxnSp>
        <p:nvCxnSpPr>
          <p:cNvPr id="20" name="Straight Arrow Connector 19">
            <a:extLst>
              <a:ext uri="{FF2B5EF4-FFF2-40B4-BE49-F238E27FC236}">
                <a16:creationId xmlns:a16="http://schemas.microsoft.com/office/drawing/2014/main" id="{5E57C251-36BE-F527-AE8F-33FFEA52F9F2}"/>
              </a:ext>
            </a:extLst>
          </p:cNvPr>
          <p:cNvCxnSpPr>
            <a:cxnSpLocks/>
          </p:cNvCxnSpPr>
          <p:nvPr/>
        </p:nvCxnSpPr>
        <p:spPr>
          <a:xfrm flipV="1">
            <a:off x="5001768" y="2267712"/>
            <a:ext cx="975951" cy="116815"/>
          </a:xfrm>
          <a:prstGeom prst="straightConnector1">
            <a:avLst/>
          </a:prstGeom>
          <a:ln>
            <a:solidFill>
              <a:srgbClr val="000061"/>
            </a:solidFill>
            <a:tailEnd type="triangle"/>
          </a:ln>
        </p:spPr>
        <p:style>
          <a:lnRef idx="3">
            <a:schemeClr val="dk1"/>
          </a:lnRef>
          <a:fillRef idx="0">
            <a:schemeClr val="dk1"/>
          </a:fillRef>
          <a:effectRef idx="2">
            <a:schemeClr val="dk1"/>
          </a:effectRef>
          <a:fontRef idx="minor">
            <a:schemeClr val="tx1"/>
          </a:fontRef>
        </p:style>
      </p:cxnSp>
      <p:sp>
        <p:nvSpPr>
          <p:cNvPr id="18" name="TextBox 17">
            <a:extLst>
              <a:ext uri="{FF2B5EF4-FFF2-40B4-BE49-F238E27FC236}">
                <a16:creationId xmlns:a16="http://schemas.microsoft.com/office/drawing/2014/main" id="{9BD8737C-C019-3330-A5BA-B08E6F755179}"/>
              </a:ext>
            </a:extLst>
          </p:cNvPr>
          <p:cNvSpPr txBox="1"/>
          <p:nvPr/>
        </p:nvSpPr>
        <p:spPr>
          <a:xfrm>
            <a:off x="260129" y="8245568"/>
            <a:ext cx="6184015" cy="430887"/>
          </a:xfrm>
          <a:prstGeom prst="rect">
            <a:avLst/>
          </a:prstGeom>
          <a:noFill/>
        </p:spPr>
        <p:txBody>
          <a:bodyPr wrap="square" lIns="91440" tIns="45720" rIns="91440" bIns="45720" rtlCol="0" anchor="t">
            <a:spAutoFit/>
          </a:bodyPr>
          <a:lstStyle/>
          <a:p>
            <a:r>
              <a:rPr lang="en-GB" sz="1100">
                <a:solidFill>
                  <a:srgbClr val="000061"/>
                </a:solidFill>
              </a:rPr>
              <a:t>-   None</a:t>
            </a:r>
          </a:p>
          <a:p>
            <a:endParaRPr lang="en-GB" sz="1100">
              <a:solidFill>
                <a:srgbClr val="000061"/>
              </a:solidFill>
              <a:latin typeface="Aptos"/>
              <a:ea typeface="Calibri"/>
              <a:cs typeface="Calibri" panose="020F0502020204030204" pitchFamily="34" charset="0"/>
            </a:endParaRPr>
          </a:p>
        </p:txBody>
      </p:sp>
      <p:sp>
        <p:nvSpPr>
          <p:cNvPr id="2" name="Footer Placeholder 1">
            <a:extLst>
              <a:ext uri="{FF2B5EF4-FFF2-40B4-BE49-F238E27FC236}">
                <a16:creationId xmlns:a16="http://schemas.microsoft.com/office/drawing/2014/main" id="{0CF6CF16-340A-75A7-E6E8-3CAE1BD09D08}"/>
              </a:ext>
            </a:extLst>
          </p:cNvPr>
          <p:cNvSpPr>
            <a:spLocks noGrp="1"/>
          </p:cNvSpPr>
          <p:nvPr>
            <p:ph type="ftr" sz="quarter" idx="11"/>
          </p:nvPr>
        </p:nvSpPr>
        <p:spPr>
          <a:xfrm>
            <a:off x="431086" y="9375494"/>
            <a:ext cx="3676405" cy="264445"/>
          </a:xfrm>
          <a:prstGeom prst="rect">
            <a:avLst/>
          </a:prstGeom>
        </p:spPr>
        <p:txBody>
          <a:bodyPr/>
          <a:lstStyle/>
          <a:p>
            <a:pPr algn="l"/>
            <a:r>
              <a:rPr lang="en-US">
                <a:solidFill>
                  <a:srgbClr val="000061"/>
                </a:solidFill>
                <a:latin typeface="Söhne Breit" panose="020B0505030202060203" pitchFamily="34" charset="0"/>
              </a:rPr>
              <a:t>SSY – Offshore Weekly Report – 10 November 2025 </a:t>
            </a:r>
          </a:p>
        </p:txBody>
      </p:sp>
      <p:cxnSp>
        <p:nvCxnSpPr>
          <p:cNvPr id="9" name="Straight Connector 8">
            <a:extLst>
              <a:ext uri="{FF2B5EF4-FFF2-40B4-BE49-F238E27FC236}">
                <a16:creationId xmlns:a16="http://schemas.microsoft.com/office/drawing/2014/main" id="{CA973291-2722-A9BA-3330-BD15282267FF}"/>
              </a:ext>
            </a:extLst>
          </p:cNvPr>
          <p:cNvCxnSpPr>
            <a:cxnSpLocks/>
          </p:cNvCxnSpPr>
          <p:nvPr/>
        </p:nvCxnSpPr>
        <p:spPr>
          <a:xfrm>
            <a:off x="506151" y="9330151"/>
            <a:ext cx="1826099" cy="0"/>
          </a:xfrm>
          <a:prstGeom prst="line">
            <a:avLst/>
          </a:prstGeom>
          <a:ln>
            <a:solidFill>
              <a:srgbClr val="00006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21AB2DBD-C7F3-AC9E-9FE9-C4E29902464C}"/>
              </a:ext>
            </a:extLst>
          </p:cNvPr>
          <p:cNvCxnSpPr>
            <a:cxnSpLocks/>
          </p:cNvCxnSpPr>
          <p:nvPr/>
        </p:nvCxnSpPr>
        <p:spPr>
          <a:xfrm>
            <a:off x="5977719" y="9330151"/>
            <a:ext cx="605193" cy="0"/>
          </a:xfrm>
          <a:prstGeom prst="line">
            <a:avLst/>
          </a:prstGeom>
          <a:ln>
            <a:solidFill>
              <a:srgbClr val="00006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8201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Chart 18">
            <a:extLst>
              <a:ext uri="{FF2B5EF4-FFF2-40B4-BE49-F238E27FC236}">
                <a16:creationId xmlns:a16="http://schemas.microsoft.com/office/drawing/2014/main" id="{B1217EB5-8C28-FF6D-2955-7E2B41F15657}"/>
              </a:ext>
            </a:extLst>
          </p:cNvPr>
          <p:cNvGraphicFramePr/>
          <p:nvPr>
            <p:extLst>
              <p:ext uri="{D42A27DB-BD31-4B8C-83A1-F6EECF244321}">
                <p14:modId xmlns:p14="http://schemas.microsoft.com/office/powerpoint/2010/main" val="3919823319"/>
              </p:ext>
            </p:extLst>
          </p:nvPr>
        </p:nvGraphicFramePr>
        <p:xfrm>
          <a:off x="-166938" y="2018312"/>
          <a:ext cx="6582585" cy="30480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93836809-05EF-791A-4F51-500536ABDFE5}"/>
              </a:ext>
            </a:extLst>
          </p:cNvPr>
          <p:cNvSpPr txBox="1"/>
          <p:nvPr/>
        </p:nvSpPr>
        <p:spPr>
          <a:xfrm>
            <a:off x="277123" y="315062"/>
            <a:ext cx="6259285" cy="707886"/>
          </a:xfrm>
          <a:prstGeom prst="rect">
            <a:avLst/>
          </a:prstGeom>
          <a:noFill/>
        </p:spPr>
        <p:txBody>
          <a:bodyPr wrap="square" rtlCol="0">
            <a:spAutoFit/>
          </a:bodyPr>
          <a:lstStyle/>
          <a:p>
            <a:r>
              <a:rPr lang="en-US" sz="4000">
                <a:solidFill>
                  <a:srgbClr val="000061"/>
                </a:solidFill>
                <a:latin typeface="Chronicle Display" pitchFamily="50" charset="0"/>
              </a:rPr>
              <a:t>AHTS Weekly Report</a:t>
            </a:r>
            <a:endParaRPr lang="en-GB" sz="4000">
              <a:solidFill>
                <a:srgbClr val="000061"/>
              </a:solidFill>
              <a:latin typeface="Chronicle Display" pitchFamily="50" charset="0"/>
            </a:endParaRPr>
          </a:p>
        </p:txBody>
      </p:sp>
      <p:pic>
        <p:nvPicPr>
          <p:cNvPr id="8" name="Graphic 7">
            <a:extLst>
              <a:ext uri="{FF2B5EF4-FFF2-40B4-BE49-F238E27FC236}">
                <a16:creationId xmlns:a16="http://schemas.microsoft.com/office/drawing/2014/main" id="{59476423-B383-9E86-7550-01AFEE2B46F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445456" y="197200"/>
            <a:ext cx="1210281" cy="955002"/>
          </a:xfrm>
          <a:prstGeom prst="rect">
            <a:avLst/>
          </a:prstGeom>
        </p:spPr>
      </p:pic>
      <p:sp>
        <p:nvSpPr>
          <p:cNvPr id="11" name="TextBox 10">
            <a:extLst>
              <a:ext uri="{FF2B5EF4-FFF2-40B4-BE49-F238E27FC236}">
                <a16:creationId xmlns:a16="http://schemas.microsoft.com/office/drawing/2014/main" id="{D6958B1F-1DA1-C4D5-8A74-60B189470213}"/>
              </a:ext>
            </a:extLst>
          </p:cNvPr>
          <p:cNvSpPr txBox="1"/>
          <p:nvPr/>
        </p:nvSpPr>
        <p:spPr>
          <a:xfrm>
            <a:off x="268272" y="908549"/>
            <a:ext cx="4982257" cy="400110"/>
          </a:xfrm>
          <a:prstGeom prst="rect">
            <a:avLst/>
          </a:prstGeom>
          <a:noFill/>
        </p:spPr>
        <p:txBody>
          <a:bodyPr wrap="square" rtlCol="0">
            <a:spAutoFit/>
          </a:bodyPr>
          <a:lstStyle/>
          <a:p>
            <a:r>
              <a:rPr lang="en-US" sz="2000">
                <a:solidFill>
                  <a:srgbClr val="0087CB"/>
                </a:solidFill>
                <a:latin typeface="Söhne Breit" panose="020B0505030202060203" pitchFamily="34" charset="0"/>
              </a:rPr>
              <a:t>Norway Spot Market Update</a:t>
            </a:r>
            <a:endParaRPr lang="en-GB" sz="2000">
              <a:solidFill>
                <a:srgbClr val="0087CB"/>
              </a:solidFill>
              <a:latin typeface="Söhne Breit" panose="020B0505030202060203" pitchFamily="34" charset="0"/>
            </a:endParaRPr>
          </a:p>
        </p:txBody>
      </p:sp>
      <p:sp>
        <p:nvSpPr>
          <p:cNvPr id="16" name="Slide Number Placeholder 18">
            <a:extLst>
              <a:ext uri="{FF2B5EF4-FFF2-40B4-BE49-F238E27FC236}">
                <a16:creationId xmlns:a16="http://schemas.microsoft.com/office/drawing/2014/main" id="{07264F4D-CF32-26C6-0FCB-A2A6A1DCDC59}"/>
              </a:ext>
            </a:extLst>
          </p:cNvPr>
          <p:cNvSpPr>
            <a:spLocks noGrp="1"/>
          </p:cNvSpPr>
          <p:nvPr>
            <p:ph type="sldNum" sz="quarter" idx="12"/>
          </p:nvPr>
        </p:nvSpPr>
        <p:spPr>
          <a:xfrm>
            <a:off x="4756814" y="9375492"/>
            <a:ext cx="1826098" cy="264446"/>
          </a:xfrm>
        </p:spPr>
        <p:txBody>
          <a:bodyPr/>
          <a:lstStyle/>
          <a:p>
            <a:fld id="{1DECF862-7734-433C-A80A-57580BBB7DB7}" type="slidenum">
              <a:rPr lang="en-GB" smtClean="0">
                <a:solidFill>
                  <a:srgbClr val="000061"/>
                </a:solidFill>
                <a:latin typeface="Söhne Breit" panose="020B0505030202060203" pitchFamily="34" charset="0"/>
              </a:rPr>
              <a:t>7</a:t>
            </a:fld>
            <a:endParaRPr lang="en-GB">
              <a:solidFill>
                <a:srgbClr val="000061"/>
              </a:solidFill>
              <a:latin typeface="Söhne Breit" panose="020B0505030202060203" pitchFamily="34" charset="0"/>
            </a:endParaRPr>
          </a:p>
        </p:txBody>
      </p:sp>
      <p:graphicFrame>
        <p:nvGraphicFramePr>
          <p:cNvPr id="13" name="Chart 12">
            <a:extLst>
              <a:ext uri="{FF2B5EF4-FFF2-40B4-BE49-F238E27FC236}">
                <a16:creationId xmlns:a16="http://schemas.microsoft.com/office/drawing/2014/main" id="{DA0B0ABE-B08F-1F38-EA80-5E9AB05CC4A7}"/>
              </a:ext>
            </a:extLst>
          </p:cNvPr>
          <p:cNvGraphicFramePr/>
          <p:nvPr>
            <p:extLst>
              <p:ext uri="{D42A27DB-BD31-4B8C-83A1-F6EECF244321}">
                <p14:modId xmlns:p14="http://schemas.microsoft.com/office/powerpoint/2010/main" val="3454903606"/>
              </p:ext>
            </p:extLst>
          </p:nvPr>
        </p:nvGraphicFramePr>
        <p:xfrm>
          <a:off x="277123" y="5645332"/>
          <a:ext cx="6138524" cy="3220787"/>
        </p:xfrm>
        <a:graphic>
          <a:graphicData uri="http://schemas.openxmlformats.org/drawingml/2006/chart">
            <c:chart xmlns:c="http://schemas.openxmlformats.org/drawingml/2006/chart" xmlns:r="http://schemas.openxmlformats.org/officeDocument/2006/relationships" r:id="rId5"/>
          </a:graphicData>
        </a:graphic>
      </p:graphicFrame>
      <p:sp>
        <p:nvSpPr>
          <p:cNvPr id="14" name="TextBox 13">
            <a:extLst>
              <a:ext uri="{FF2B5EF4-FFF2-40B4-BE49-F238E27FC236}">
                <a16:creationId xmlns:a16="http://schemas.microsoft.com/office/drawing/2014/main" id="{34B53DEA-813C-732E-8571-C9C05F448883}"/>
              </a:ext>
            </a:extLst>
          </p:cNvPr>
          <p:cNvSpPr txBox="1"/>
          <p:nvPr/>
        </p:nvSpPr>
        <p:spPr>
          <a:xfrm>
            <a:off x="309107" y="1576420"/>
            <a:ext cx="4982257" cy="307777"/>
          </a:xfrm>
          <a:prstGeom prst="rect">
            <a:avLst/>
          </a:prstGeom>
          <a:noFill/>
        </p:spPr>
        <p:txBody>
          <a:bodyPr wrap="square" rtlCol="0">
            <a:spAutoFit/>
          </a:bodyPr>
          <a:lstStyle/>
          <a:p>
            <a:r>
              <a:rPr lang="en-US" sz="1400">
                <a:solidFill>
                  <a:srgbClr val="0087CB"/>
                </a:solidFill>
                <a:latin typeface="Söhne Breit" panose="020B0505030202060203" pitchFamily="34" charset="0"/>
              </a:rPr>
              <a:t>Norway AHTS - Average Spot Rates</a:t>
            </a:r>
            <a:endParaRPr lang="en-GB" sz="1400">
              <a:solidFill>
                <a:srgbClr val="0087CB"/>
              </a:solidFill>
              <a:latin typeface="Söhne Breit" panose="020B0505030202060203" pitchFamily="34" charset="0"/>
            </a:endParaRPr>
          </a:p>
        </p:txBody>
      </p:sp>
      <p:sp>
        <p:nvSpPr>
          <p:cNvPr id="18" name="TextBox 17">
            <a:extLst>
              <a:ext uri="{FF2B5EF4-FFF2-40B4-BE49-F238E27FC236}">
                <a16:creationId xmlns:a16="http://schemas.microsoft.com/office/drawing/2014/main" id="{57EED59F-EDD6-6E6D-3FA0-7D2F9F7072A0}"/>
              </a:ext>
            </a:extLst>
          </p:cNvPr>
          <p:cNvSpPr txBox="1"/>
          <p:nvPr/>
        </p:nvSpPr>
        <p:spPr>
          <a:xfrm>
            <a:off x="249529" y="5200427"/>
            <a:ext cx="4982257" cy="307777"/>
          </a:xfrm>
          <a:prstGeom prst="rect">
            <a:avLst/>
          </a:prstGeom>
          <a:noFill/>
        </p:spPr>
        <p:txBody>
          <a:bodyPr wrap="square" rtlCol="0">
            <a:spAutoFit/>
          </a:bodyPr>
          <a:lstStyle/>
          <a:p>
            <a:r>
              <a:rPr lang="en-US" sz="1400">
                <a:solidFill>
                  <a:srgbClr val="0087CB"/>
                </a:solidFill>
                <a:latin typeface="Söhne Breit" panose="020B0505030202060203" pitchFamily="34" charset="0"/>
              </a:rPr>
              <a:t>Norway AHTS – No. Spot Fixtures</a:t>
            </a:r>
            <a:endParaRPr lang="en-GB" sz="1400">
              <a:solidFill>
                <a:srgbClr val="0087CB"/>
              </a:solidFill>
              <a:latin typeface="Söhne Breit" panose="020B0505030202060203" pitchFamily="34" charset="0"/>
            </a:endParaRPr>
          </a:p>
        </p:txBody>
      </p:sp>
      <p:sp>
        <p:nvSpPr>
          <p:cNvPr id="20" name="TextBox 19">
            <a:extLst>
              <a:ext uri="{FF2B5EF4-FFF2-40B4-BE49-F238E27FC236}">
                <a16:creationId xmlns:a16="http://schemas.microsoft.com/office/drawing/2014/main" id="{9E999EA4-D5CC-358E-33C7-E9E5C77BFE3B}"/>
              </a:ext>
            </a:extLst>
          </p:cNvPr>
          <p:cNvSpPr txBox="1"/>
          <p:nvPr/>
        </p:nvSpPr>
        <p:spPr>
          <a:xfrm>
            <a:off x="3160306" y="3147612"/>
            <a:ext cx="914897" cy="246221"/>
          </a:xfrm>
          <a:prstGeom prst="rect">
            <a:avLst/>
          </a:prstGeom>
          <a:noFill/>
        </p:spPr>
        <p:txBody>
          <a:bodyPr wrap="square" rtlCol="0">
            <a:spAutoFit/>
          </a:bodyPr>
          <a:lstStyle/>
          <a:p>
            <a:r>
              <a:rPr lang="en-GB" sz="1000" b="1">
                <a:solidFill>
                  <a:schemeClr val="bg1">
                    <a:lumMod val="65000"/>
                  </a:schemeClr>
                </a:solidFill>
                <a:latin typeface="Franklin Gothic Book" panose="020B0503020102020204" pitchFamily="34" charset="0"/>
              </a:rPr>
              <a:t>   </a:t>
            </a:r>
            <a:r>
              <a:rPr lang="en-GB" sz="1000" b="1">
                <a:solidFill>
                  <a:srgbClr val="000061"/>
                </a:solidFill>
                <a:latin typeface="Franklin Gothic Book" panose="020B0503020102020204" pitchFamily="34" charset="0"/>
              </a:rPr>
              <a:t>571,500</a:t>
            </a:r>
          </a:p>
        </p:txBody>
      </p:sp>
      <p:sp>
        <p:nvSpPr>
          <p:cNvPr id="22" name="TextBox 21">
            <a:extLst>
              <a:ext uri="{FF2B5EF4-FFF2-40B4-BE49-F238E27FC236}">
                <a16:creationId xmlns:a16="http://schemas.microsoft.com/office/drawing/2014/main" id="{EB7A2AF3-CEBA-E32B-44BD-D3DB4C1DD155}"/>
              </a:ext>
            </a:extLst>
          </p:cNvPr>
          <p:cNvSpPr txBox="1"/>
          <p:nvPr/>
        </p:nvSpPr>
        <p:spPr>
          <a:xfrm>
            <a:off x="5712160" y="3343971"/>
            <a:ext cx="824248" cy="246221"/>
          </a:xfrm>
          <a:prstGeom prst="rect">
            <a:avLst/>
          </a:prstGeom>
          <a:noFill/>
        </p:spPr>
        <p:txBody>
          <a:bodyPr wrap="square" rtlCol="0">
            <a:spAutoFit/>
          </a:bodyPr>
          <a:lstStyle/>
          <a:p>
            <a:r>
              <a:rPr lang="en-GB" sz="1000" b="1">
                <a:solidFill>
                  <a:srgbClr val="000061"/>
                </a:solidFill>
                <a:latin typeface="Franklin Gothic Book" panose="020B0503020102020204" pitchFamily="34" charset="0"/>
              </a:rPr>
              <a:t>500,000</a:t>
            </a:r>
          </a:p>
        </p:txBody>
      </p:sp>
      <p:sp>
        <p:nvSpPr>
          <p:cNvPr id="23" name="TextBox 22">
            <a:extLst>
              <a:ext uri="{FF2B5EF4-FFF2-40B4-BE49-F238E27FC236}">
                <a16:creationId xmlns:a16="http://schemas.microsoft.com/office/drawing/2014/main" id="{E35C2EFC-49B6-72A8-3FDA-B902FFD176E9}"/>
              </a:ext>
            </a:extLst>
          </p:cNvPr>
          <p:cNvSpPr txBox="1"/>
          <p:nvPr/>
        </p:nvSpPr>
        <p:spPr>
          <a:xfrm>
            <a:off x="4426281" y="2419497"/>
            <a:ext cx="824248" cy="246221"/>
          </a:xfrm>
          <a:prstGeom prst="rect">
            <a:avLst/>
          </a:prstGeom>
          <a:noFill/>
        </p:spPr>
        <p:txBody>
          <a:bodyPr wrap="square" rtlCol="0">
            <a:spAutoFit/>
          </a:bodyPr>
          <a:lstStyle/>
          <a:p>
            <a:r>
              <a:rPr lang="en-GB" sz="1000" b="1">
                <a:solidFill>
                  <a:srgbClr val="000061"/>
                </a:solidFill>
                <a:latin typeface="Franklin Gothic Book" panose="020B0503020102020204" pitchFamily="34" charset="0"/>
              </a:rPr>
              <a:t>960,000</a:t>
            </a:r>
          </a:p>
        </p:txBody>
      </p:sp>
      <p:sp>
        <p:nvSpPr>
          <p:cNvPr id="2" name="TextBox 23">
            <a:extLst>
              <a:ext uri="{FF2B5EF4-FFF2-40B4-BE49-F238E27FC236}">
                <a16:creationId xmlns:a16="http://schemas.microsoft.com/office/drawing/2014/main" id="{836693C4-62F8-E378-E961-6662900BF553}"/>
              </a:ext>
            </a:extLst>
          </p:cNvPr>
          <p:cNvSpPr txBox="1"/>
          <p:nvPr/>
        </p:nvSpPr>
        <p:spPr>
          <a:xfrm flipH="1">
            <a:off x="5628228" y="7990153"/>
            <a:ext cx="422368"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a:solidFill>
                  <a:srgbClr val="000061"/>
                </a:solidFill>
                <a:latin typeface="Franklin Gothic Book" panose="020B0503020102020204" pitchFamily="34" charset="0"/>
              </a:rPr>
              <a:t>2</a:t>
            </a:r>
          </a:p>
        </p:txBody>
      </p:sp>
      <p:sp>
        <p:nvSpPr>
          <p:cNvPr id="4" name="TextBox 3">
            <a:extLst>
              <a:ext uri="{FF2B5EF4-FFF2-40B4-BE49-F238E27FC236}">
                <a16:creationId xmlns:a16="http://schemas.microsoft.com/office/drawing/2014/main" id="{36B8CDF7-BC86-B5BC-601F-43BB73496A37}"/>
              </a:ext>
            </a:extLst>
          </p:cNvPr>
          <p:cNvSpPr txBox="1"/>
          <p:nvPr/>
        </p:nvSpPr>
        <p:spPr>
          <a:xfrm>
            <a:off x="2204532" y="3810995"/>
            <a:ext cx="824248" cy="246221"/>
          </a:xfrm>
          <a:prstGeom prst="rect">
            <a:avLst/>
          </a:prstGeom>
          <a:noFill/>
        </p:spPr>
        <p:txBody>
          <a:bodyPr wrap="square" lIns="91440" tIns="45720" rIns="91440" bIns="45720" rtlCol="0" anchor="t">
            <a:spAutoFit/>
          </a:bodyPr>
          <a:lstStyle/>
          <a:p>
            <a:r>
              <a:rPr lang="en-GB" sz="1000" b="1">
                <a:solidFill>
                  <a:srgbClr val="000061"/>
                </a:solidFill>
                <a:latin typeface="Franklin Gothic Book"/>
              </a:rPr>
              <a:t>217,000</a:t>
            </a:r>
            <a:endParaRPr lang="en-GB" sz="1000" b="1">
              <a:solidFill>
                <a:srgbClr val="000061"/>
              </a:solidFill>
              <a:latin typeface="Franklin Gothic Book" panose="020B0503020102020204" pitchFamily="34" charset="0"/>
            </a:endParaRPr>
          </a:p>
        </p:txBody>
      </p:sp>
      <p:sp>
        <p:nvSpPr>
          <p:cNvPr id="5" name="TextBox 23">
            <a:extLst>
              <a:ext uri="{FF2B5EF4-FFF2-40B4-BE49-F238E27FC236}">
                <a16:creationId xmlns:a16="http://schemas.microsoft.com/office/drawing/2014/main" id="{0A94BC27-437D-75A7-8CEE-A7596216E1D0}"/>
              </a:ext>
            </a:extLst>
          </p:cNvPr>
          <p:cNvSpPr txBox="1"/>
          <p:nvPr/>
        </p:nvSpPr>
        <p:spPr>
          <a:xfrm>
            <a:off x="2348633" y="5964125"/>
            <a:ext cx="451602" cy="24619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nb-NO" sz="1000" b="1">
                <a:solidFill>
                  <a:srgbClr val="000061"/>
                </a:solidFill>
                <a:latin typeface="Franklin Gothic Book" panose="020B0503020102020204" pitchFamily="34" charset="0"/>
              </a:rPr>
              <a:t>17</a:t>
            </a:r>
            <a:endParaRPr lang="en-GB" sz="1000" b="1">
              <a:solidFill>
                <a:srgbClr val="000061"/>
              </a:solidFill>
              <a:latin typeface="Franklin Gothic Book" panose="020B0503020102020204" pitchFamily="34" charset="0"/>
            </a:endParaRPr>
          </a:p>
        </p:txBody>
      </p:sp>
      <p:sp>
        <p:nvSpPr>
          <p:cNvPr id="7" name="TextBox 6">
            <a:extLst>
              <a:ext uri="{FF2B5EF4-FFF2-40B4-BE49-F238E27FC236}">
                <a16:creationId xmlns:a16="http://schemas.microsoft.com/office/drawing/2014/main" id="{CF1A3CE6-6BC7-DC72-FCDC-E357F138A709}"/>
              </a:ext>
            </a:extLst>
          </p:cNvPr>
          <p:cNvSpPr txBox="1"/>
          <p:nvPr/>
        </p:nvSpPr>
        <p:spPr>
          <a:xfrm>
            <a:off x="5687543" y="3797712"/>
            <a:ext cx="1996413" cy="246221"/>
          </a:xfrm>
          <a:prstGeom prst="rect">
            <a:avLst/>
          </a:prstGeom>
          <a:noFill/>
        </p:spPr>
        <p:txBody>
          <a:bodyPr wrap="square" rtlCol="0">
            <a:spAutoFit/>
          </a:bodyPr>
          <a:lstStyle/>
          <a:p>
            <a:r>
              <a:rPr lang="en-GB" sz="1000" b="1">
                <a:solidFill>
                  <a:schemeClr val="bg1">
                    <a:lumMod val="65000"/>
                  </a:schemeClr>
                </a:solidFill>
              </a:rPr>
              <a:t>12 months prior</a:t>
            </a:r>
          </a:p>
        </p:txBody>
      </p:sp>
      <p:sp>
        <p:nvSpPr>
          <p:cNvPr id="12" name="TextBox 11">
            <a:extLst>
              <a:ext uri="{FF2B5EF4-FFF2-40B4-BE49-F238E27FC236}">
                <a16:creationId xmlns:a16="http://schemas.microsoft.com/office/drawing/2014/main" id="{ED2DF782-B865-0677-C695-CE0EAF73540F}"/>
              </a:ext>
            </a:extLst>
          </p:cNvPr>
          <p:cNvSpPr txBox="1"/>
          <p:nvPr/>
        </p:nvSpPr>
        <p:spPr>
          <a:xfrm>
            <a:off x="5539483" y="6327700"/>
            <a:ext cx="1996413" cy="246221"/>
          </a:xfrm>
          <a:prstGeom prst="rect">
            <a:avLst/>
          </a:prstGeom>
          <a:noFill/>
        </p:spPr>
        <p:txBody>
          <a:bodyPr wrap="square" rtlCol="0">
            <a:spAutoFit/>
          </a:bodyPr>
          <a:lstStyle/>
          <a:p>
            <a:r>
              <a:rPr lang="en-GB" sz="1000" b="1">
                <a:solidFill>
                  <a:schemeClr val="bg1">
                    <a:lumMod val="65000"/>
                  </a:schemeClr>
                </a:solidFill>
              </a:rPr>
              <a:t>12 months prior</a:t>
            </a:r>
          </a:p>
        </p:txBody>
      </p:sp>
      <p:sp>
        <p:nvSpPr>
          <p:cNvPr id="21" name="TextBox 20">
            <a:extLst>
              <a:ext uri="{FF2B5EF4-FFF2-40B4-BE49-F238E27FC236}">
                <a16:creationId xmlns:a16="http://schemas.microsoft.com/office/drawing/2014/main" id="{1F40BF11-0396-D06D-76BE-5ECC6B94A376}"/>
              </a:ext>
            </a:extLst>
          </p:cNvPr>
          <p:cNvSpPr txBox="1"/>
          <p:nvPr/>
        </p:nvSpPr>
        <p:spPr>
          <a:xfrm>
            <a:off x="1234641" y="4001163"/>
            <a:ext cx="722175" cy="246221"/>
          </a:xfrm>
          <a:prstGeom prst="rect">
            <a:avLst/>
          </a:prstGeom>
          <a:noFill/>
        </p:spPr>
        <p:txBody>
          <a:bodyPr wrap="square">
            <a:spAutoFit/>
          </a:bodyPr>
          <a:lstStyle/>
          <a:p>
            <a:r>
              <a:rPr lang="en-GB" sz="1000" b="1">
                <a:solidFill>
                  <a:srgbClr val="000061"/>
                </a:solidFill>
                <a:latin typeface="Franklin Gothic Book" panose="020B0503020102020204" pitchFamily="34" charset="0"/>
              </a:rPr>
              <a:t>145,000</a:t>
            </a:r>
          </a:p>
        </p:txBody>
      </p:sp>
      <p:sp>
        <p:nvSpPr>
          <p:cNvPr id="3" name="Footer Placeholder 1">
            <a:extLst>
              <a:ext uri="{FF2B5EF4-FFF2-40B4-BE49-F238E27FC236}">
                <a16:creationId xmlns:a16="http://schemas.microsoft.com/office/drawing/2014/main" id="{69AF2069-AD92-A60D-D992-781AF8F020F1}"/>
              </a:ext>
            </a:extLst>
          </p:cNvPr>
          <p:cNvSpPr>
            <a:spLocks noGrp="1"/>
          </p:cNvSpPr>
          <p:nvPr>
            <p:ph type="ftr" sz="quarter" idx="11"/>
          </p:nvPr>
        </p:nvSpPr>
        <p:spPr>
          <a:xfrm>
            <a:off x="431086" y="9375494"/>
            <a:ext cx="3676405" cy="264445"/>
          </a:xfrm>
          <a:prstGeom prst="rect">
            <a:avLst/>
          </a:prstGeom>
        </p:spPr>
        <p:txBody>
          <a:bodyPr/>
          <a:lstStyle/>
          <a:p>
            <a:pPr algn="l"/>
            <a:r>
              <a:rPr lang="en-US">
                <a:solidFill>
                  <a:srgbClr val="000061"/>
                </a:solidFill>
                <a:latin typeface="Söhne Breit" panose="020B0505030202060203" pitchFamily="34" charset="0"/>
              </a:rPr>
              <a:t>SSY – Offshore Weekly Report – 10 November 2025 </a:t>
            </a:r>
          </a:p>
        </p:txBody>
      </p:sp>
      <p:cxnSp>
        <p:nvCxnSpPr>
          <p:cNvPr id="15" name="Straight Connector 14">
            <a:extLst>
              <a:ext uri="{FF2B5EF4-FFF2-40B4-BE49-F238E27FC236}">
                <a16:creationId xmlns:a16="http://schemas.microsoft.com/office/drawing/2014/main" id="{FAD11205-C4F7-471B-B1AD-19C5B0401F1F}"/>
              </a:ext>
            </a:extLst>
          </p:cNvPr>
          <p:cNvCxnSpPr>
            <a:cxnSpLocks/>
          </p:cNvCxnSpPr>
          <p:nvPr/>
        </p:nvCxnSpPr>
        <p:spPr>
          <a:xfrm>
            <a:off x="506151" y="9330151"/>
            <a:ext cx="1826099" cy="0"/>
          </a:xfrm>
          <a:prstGeom prst="line">
            <a:avLst/>
          </a:prstGeom>
          <a:ln>
            <a:solidFill>
              <a:srgbClr val="00006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57BF9D3-8285-FEC7-C4AF-2203F1A8BCCF}"/>
              </a:ext>
            </a:extLst>
          </p:cNvPr>
          <p:cNvCxnSpPr>
            <a:cxnSpLocks/>
          </p:cNvCxnSpPr>
          <p:nvPr/>
        </p:nvCxnSpPr>
        <p:spPr>
          <a:xfrm>
            <a:off x="5977719" y="9330151"/>
            <a:ext cx="605193" cy="0"/>
          </a:xfrm>
          <a:prstGeom prst="line">
            <a:avLst/>
          </a:prstGeom>
          <a:ln>
            <a:solidFill>
              <a:srgbClr val="00006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33894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3836809-05EF-791A-4F51-500536ABDFE5}"/>
              </a:ext>
            </a:extLst>
          </p:cNvPr>
          <p:cNvSpPr txBox="1"/>
          <p:nvPr/>
        </p:nvSpPr>
        <p:spPr>
          <a:xfrm>
            <a:off x="251293" y="318666"/>
            <a:ext cx="6259285" cy="707886"/>
          </a:xfrm>
          <a:prstGeom prst="rect">
            <a:avLst/>
          </a:prstGeom>
          <a:noFill/>
        </p:spPr>
        <p:txBody>
          <a:bodyPr wrap="square" rtlCol="0">
            <a:spAutoFit/>
          </a:bodyPr>
          <a:lstStyle/>
          <a:p>
            <a:r>
              <a:rPr lang="en-US" sz="4000">
                <a:solidFill>
                  <a:srgbClr val="000061"/>
                </a:solidFill>
                <a:latin typeface="Chronicle Display" pitchFamily="50" charset="0"/>
              </a:rPr>
              <a:t>AHTS Weekly Report</a:t>
            </a:r>
            <a:endParaRPr lang="en-GB" sz="4800">
              <a:solidFill>
                <a:srgbClr val="000061"/>
              </a:solidFill>
              <a:latin typeface="Chronicle Display" pitchFamily="50" charset="0"/>
            </a:endParaRPr>
          </a:p>
        </p:txBody>
      </p:sp>
      <p:pic>
        <p:nvPicPr>
          <p:cNvPr id="8" name="Graphic 7">
            <a:extLst>
              <a:ext uri="{FF2B5EF4-FFF2-40B4-BE49-F238E27FC236}">
                <a16:creationId xmlns:a16="http://schemas.microsoft.com/office/drawing/2014/main" id="{59476423-B383-9E86-7550-01AFEE2B46F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45456" y="197200"/>
            <a:ext cx="1210281" cy="955002"/>
          </a:xfrm>
          <a:prstGeom prst="rect">
            <a:avLst/>
          </a:prstGeom>
        </p:spPr>
      </p:pic>
      <p:sp>
        <p:nvSpPr>
          <p:cNvPr id="7" name="TextBox 6">
            <a:extLst>
              <a:ext uri="{FF2B5EF4-FFF2-40B4-BE49-F238E27FC236}">
                <a16:creationId xmlns:a16="http://schemas.microsoft.com/office/drawing/2014/main" id="{7F807F3C-71FC-CF59-DFFC-E68B0F774EAC}"/>
              </a:ext>
            </a:extLst>
          </p:cNvPr>
          <p:cNvSpPr txBox="1"/>
          <p:nvPr/>
        </p:nvSpPr>
        <p:spPr>
          <a:xfrm>
            <a:off x="237379" y="924660"/>
            <a:ext cx="4415246" cy="400110"/>
          </a:xfrm>
          <a:prstGeom prst="rect">
            <a:avLst/>
          </a:prstGeom>
          <a:noFill/>
        </p:spPr>
        <p:txBody>
          <a:bodyPr wrap="square" rtlCol="0">
            <a:spAutoFit/>
          </a:bodyPr>
          <a:lstStyle/>
          <a:p>
            <a:r>
              <a:rPr lang="en-GB" sz="2000">
                <a:solidFill>
                  <a:srgbClr val="0087CB"/>
                </a:solidFill>
                <a:latin typeface="Söhne Breit" panose="020B0505030202060203" pitchFamily="34" charset="0"/>
              </a:rPr>
              <a:t>UK Spot Market Update</a:t>
            </a:r>
          </a:p>
        </p:txBody>
      </p:sp>
      <p:sp>
        <p:nvSpPr>
          <p:cNvPr id="11" name="Slide Number Placeholder 18">
            <a:extLst>
              <a:ext uri="{FF2B5EF4-FFF2-40B4-BE49-F238E27FC236}">
                <a16:creationId xmlns:a16="http://schemas.microsoft.com/office/drawing/2014/main" id="{DCD4271C-69A4-7450-8E02-9905711A556F}"/>
              </a:ext>
            </a:extLst>
          </p:cNvPr>
          <p:cNvSpPr>
            <a:spLocks noGrp="1"/>
          </p:cNvSpPr>
          <p:nvPr>
            <p:ph type="sldNum" sz="quarter" idx="12"/>
          </p:nvPr>
        </p:nvSpPr>
        <p:spPr>
          <a:xfrm>
            <a:off x="4756814" y="9426462"/>
            <a:ext cx="1826098" cy="213475"/>
          </a:xfrm>
        </p:spPr>
        <p:txBody>
          <a:bodyPr/>
          <a:lstStyle/>
          <a:p>
            <a:fld id="{1DECF862-7734-433C-A80A-57580BBB7DB7}" type="slidenum">
              <a:rPr lang="en-GB" smtClean="0">
                <a:solidFill>
                  <a:srgbClr val="000061"/>
                </a:solidFill>
                <a:latin typeface="Söhne Breit" panose="020B0505030202060203" pitchFamily="34" charset="0"/>
              </a:rPr>
              <a:t>8</a:t>
            </a:fld>
            <a:endParaRPr lang="en-GB">
              <a:solidFill>
                <a:srgbClr val="000061"/>
              </a:solidFill>
              <a:latin typeface="Söhne Breit" panose="020B0505030202060203" pitchFamily="34" charset="0"/>
            </a:endParaRPr>
          </a:p>
        </p:txBody>
      </p:sp>
      <p:graphicFrame>
        <p:nvGraphicFramePr>
          <p:cNvPr id="5" name="Table 4">
            <a:extLst>
              <a:ext uri="{FF2B5EF4-FFF2-40B4-BE49-F238E27FC236}">
                <a16:creationId xmlns:a16="http://schemas.microsoft.com/office/drawing/2014/main" id="{A5200B17-F4A8-5F74-CFCC-CA3B0852F764}"/>
              </a:ext>
            </a:extLst>
          </p:cNvPr>
          <p:cNvGraphicFramePr>
            <a:graphicFrameLocks noGrp="1"/>
          </p:cNvGraphicFramePr>
          <p:nvPr>
            <p:extLst>
              <p:ext uri="{D42A27DB-BD31-4B8C-83A1-F6EECF244321}">
                <p14:modId xmlns:p14="http://schemas.microsoft.com/office/powerpoint/2010/main" val="865779072"/>
              </p:ext>
            </p:extLst>
          </p:nvPr>
        </p:nvGraphicFramePr>
        <p:xfrm>
          <a:off x="361949" y="1741356"/>
          <a:ext cx="6293787" cy="741680"/>
        </p:xfrm>
        <a:graphic>
          <a:graphicData uri="http://schemas.openxmlformats.org/drawingml/2006/table">
            <a:tbl>
              <a:tblPr firstRow="1" bandRow="1">
                <a:tableStyleId>{5C22544A-7EE6-4342-B048-85BDC9FD1C3A}</a:tableStyleId>
              </a:tblPr>
              <a:tblGrid>
                <a:gridCol w="2097929">
                  <a:extLst>
                    <a:ext uri="{9D8B030D-6E8A-4147-A177-3AD203B41FA5}">
                      <a16:colId xmlns:a16="http://schemas.microsoft.com/office/drawing/2014/main" val="2352697276"/>
                    </a:ext>
                  </a:extLst>
                </a:gridCol>
                <a:gridCol w="2097929">
                  <a:extLst>
                    <a:ext uri="{9D8B030D-6E8A-4147-A177-3AD203B41FA5}">
                      <a16:colId xmlns:a16="http://schemas.microsoft.com/office/drawing/2014/main" val="587501630"/>
                    </a:ext>
                  </a:extLst>
                </a:gridCol>
                <a:gridCol w="2097929">
                  <a:extLst>
                    <a:ext uri="{9D8B030D-6E8A-4147-A177-3AD203B41FA5}">
                      <a16:colId xmlns:a16="http://schemas.microsoft.com/office/drawing/2014/main" val="1657488837"/>
                    </a:ext>
                  </a:extLst>
                </a:gridCol>
              </a:tblGrid>
              <a:tr h="370840">
                <a:tc>
                  <a:txBody>
                    <a:bodyPr/>
                    <a:lstStyle/>
                    <a:p>
                      <a:pPr algn="ctr"/>
                      <a:r>
                        <a:rPr lang="en-GB" sz="1200" dirty="0">
                          <a:solidFill>
                            <a:srgbClr val="000061"/>
                          </a:solidFill>
                          <a:latin typeface="Franklin Gothic Book"/>
                        </a:rPr>
                        <a:t>Last done</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200" dirty="0">
                          <a:solidFill>
                            <a:srgbClr val="000061"/>
                          </a:solidFill>
                          <a:latin typeface="Franklin Gothic Book"/>
                        </a:rPr>
                        <a:t>Average Last 5 Fixtures</a:t>
                      </a:r>
                      <a:endParaRPr lang="en-GB" sz="1200" dirty="0">
                        <a:latin typeface="Franklin Gothic Book"/>
                      </a:endParaRP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200" dirty="0">
                          <a:solidFill>
                            <a:srgbClr val="000061"/>
                          </a:solidFill>
                          <a:latin typeface="Franklin Gothic Book"/>
                        </a:rPr>
                        <a:t>Average Trend Going Forward</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2233421714"/>
                  </a:ext>
                </a:extLst>
              </a:tr>
              <a:tr h="370840">
                <a:tc>
                  <a:txBody>
                    <a:bodyPr/>
                    <a:lstStyle/>
                    <a:p>
                      <a:pPr algn="ctr"/>
                      <a:r>
                        <a:rPr lang="en-GB" sz="1200" dirty="0">
                          <a:solidFill>
                            <a:srgbClr val="000061"/>
                          </a:solidFill>
                          <a:latin typeface="Franklin Gothic Book"/>
                        </a:rPr>
                        <a:t>65,000 GBP</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200" dirty="0">
                          <a:solidFill>
                            <a:srgbClr val="000061"/>
                          </a:solidFill>
                          <a:latin typeface="Franklin Gothic Book"/>
                        </a:rPr>
                        <a:t>54,200 GBP</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endParaRPr lang="en-GB" sz="1200">
                        <a:latin typeface="Franklin Gothic Book" panose="020B0503020102020204" pitchFamily="34" charset="0"/>
                      </a:endParaRP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1734804593"/>
                  </a:ext>
                </a:extLst>
              </a:tr>
            </a:tbl>
          </a:graphicData>
        </a:graphic>
      </p:graphicFrame>
      <p:graphicFrame>
        <p:nvGraphicFramePr>
          <p:cNvPr id="10" name="Table 9">
            <a:extLst>
              <a:ext uri="{FF2B5EF4-FFF2-40B4-BE49-F238E27FC236}">
                <a16:creationId xmlns:a16="http://schemas.microsoft.com/office/drawing/2014/main" id="{0F101D57-3DE7-0EBA-DA7A-D92BD1B48D93}"/>
              </a:ext>
            </a:extLst>
          </p:cNvPr>
          <p:cNvGraphicFramePr>
            <a:graphicFrameLocks noGrp="1"/>
          </p:cNvGraphicFramePr>
          <p:nvPr>
            <p:extLst>
              <p:ext uri="{D42A27DB-BD31-4B8C-83A1-F6EECF244321}">
                <p14:modId xmlns:p14="http://schemas.microsoft.com/office/powerpoint/2010/main" val="81358145"/>
              </p:ext>
            </p:extLst>
          </p:nvPr>
        </p:nvGraphicFramePr>
        <p:xfrm>
          <a:off x="361950" y="2858795"/>
          <a:ext cx="6293788" cy="4549326"/>
        </p:xfrm>
        <a:graphic>
          <a:graphicData uri="http://schemas.openxmlformats.org/drawingml/2006/table">
            <a:tbl>
              <a:tblPr firstRow="1" bandRow="1">
                <a:tableStyleId>{5C22544A-7EE6-4342-B048-85BDC9FD1C3A}</a:tableStyleId>
              </a:tblPr>
              <a:tblGrid>
                <a:gridCol w="654112">
                  <a:extLst>
                    <a:ext uri="{9D8B030D-6E8A-4147-A177-3AD203B41FA5}">
                      <a16:colId xmlns:a16="http://schemas.microsoft.com/office/drawing/2014/main" val="2394877878"/>
                    </a:ext>
                  </a:extLst>
                </a:gridCol>
                <a:gridCol w="766085">
                  <a:extLst>
                    <a:ext uri="{9D8B030D-6E8A-4147-A177-3AD203B41FA5}">
                      <a16:colId xmlns:a16="http://schemas.microsoft.com/office/drawing/2014/main" val="4073837918"/>
                    </a:ext>
                  </a:extLst>
                </a:gridCol>
                <a:gridCol w="724313">
                  <a:extLst>
                    <a:ext uri="{9D8B030D-6E8A-4147-A177-3AD203B41FA5}">
                      <a16:colId xmlns:a16="http://schemas.microsoft.com/office/drawing/2014/main" val="1989810533"/>
                    </a:ext>
                  </a:extLst>
                </a:gridCol>
                <a:gridCol w="566940">
                  <a:extLst>
                    <a:ext uri="{9D8B030D-6E8A-4147-A177-3AD203B41FA5}">
                      <a16:colId xmlns:a16="http://schemas.microsoft.com/office/drawing/2014/main" val="2082017283"/>
                    </a:ext>
                  </a:extLst>
                </a:gridCol>
                <a:gridCol w="1060450">
                  <a:extLst>
                    <a:ext uri="{9D8B030D-6E8A-4147-A177-3AD203B41FA5}">
                      <a16:colId xmlns:a16="http://schemas.microsoft.com/office/drawing/2014/main" val="984456856"/>
                    </a:ext>
                  </a:extLst>
                </a:gridCol>
                <a:gridCol w="676275">
                  <a:extLst>
                    <a:ext uri="{9D8B030D-6E8A-4147-A177-3AD203B41FA5}">
                      <a16:colId xmlns:a16="http://schemas.microsoft.com/office/drawing/2014/main" val="391992791"/>
                    </a:ext>
                  </a:extLst>
                </a:gridCol>
                <a:gridCol w="1095375">
                  <a:extLst>
                    <a:ext uri="{9D8B030D-6E8A-4147-A177-3AD203B41FA5}">
                      <a16:colId xmlns:a16="http://schemas.microsoft.com/office/drawing/2014/main" val="1263350016"/>
                    </a:ext>
                  </a:extLst>
                </a:gridCol>
                <a:gridCol w="750238">
                  <a:extLst>
                    <a:ext uri="{9D8B030D-6E8A-4147-A177-3AD203B41FA5}">
                      <a16:colId xmlns:a16="http://schemas.microsoft.com/office/drawing/2014/main" val="296755081"/>
                    </a:ext>
                  </a:extLst>
                </a:gridCol>
              </a:tblGrid>
              <a:tr h="789864">
                <a:tc>
                  <a:txBody>
                    <a:bodyPr/>
                    <a:lstStyle/>
                    <a:p>
                      <a:pPr algn="ctr"/>
                      <a:r>
                        <a:rPr lang="en-GB" sz="1000" b="1" dirty="0">
                          <a:solidFill>
                            <a:srgbClr val="000061"/>
                          </a:solidFill>
                          <a:latin typeface="Franklin Gothic Book"/>
                        </a:rPr>
                        <a:t>Date</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000" b="1" dirty="0">
                          <a:solidFill>
                            <a:srgbClr val="000061"/>
                          </a:solidFill>
                          <a:latin typeface="Franklin Gothic Book"/>
                        </a:rPr>
                        <a:t>Vessel</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000" b="1" dirty="0">
                          <a:solidFill>
                            <a:srgbClr val="000061"/>
                          </a:solidFill>
                          <a:latin typeface="Franklin Gothic Book"/>
                        </a:rPr>
                        <a:t>Charterer</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000" b="1" dirty="0">
                          <a:solidFill>
                            <a:srgbClr val="000061"/>
                          </a:solidFill>
                          <a:latin typeface="Franklin Gothic Book"/>
                        </a:rPr>
                        <a:t>Rate</a:t>
                      </a:r>
                    </a:p>
                    <a:p>
                      <a:pPr algn="ctr"/>
                      <a:r>
                        <a:rPr lang="en-GB" sz="1000" b="1" dirty="0">
                          <a:solidFill>
                            <a:srgbClr val="000061"/>
                          </a:solidFill>
                          <a:latin typeface="Franklin Gothic Book"/>
                        </a:rPr>
                        <a:t>(GBP)</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000" b="1" dirty="0">
                          <a:solidFill>
                            <a:srgbClr val="000061"/>
                          </a:solidFill>
                          <a:latin typeface="Franklin Gothic Book"/>
                        </a:rPr>
                        <a:t>Scope of Work</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000" b="1" dirty="0">
                          <a:solidFill>
                            <a:srgbClr val="000061"/>
                          </a:solidFill>
                          <a:latin typeface="Franklin Gothic Book"/>
                        </a:rPr>
                        <a:t>Period</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000" b="1" dirty="0">
                          <a:solidFill>
                            <a:srgbClr val="000061"/>
                          </a:solidFill>
                          <a:latin typeface="Franklin Gothic Book"/>
                        </a:rPr>
                        <a:t>Commencement</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a:r>
                        <a:rPr lang="en-GB" sz="1000" b="1" dirty="0">
                          <a:solidFill>
                            <a:srgbClr val="000061"/>
                          </a:solidFill>
                          <a:latin typeface="Franklin Gothic Book"/>
                        </a:rPr>
                        <a:t>Expected</a:t>
                      </a:r>
                    </a:p>
                  </a:txBody>
                  <a:tcPr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2535281769"/>
                  </a:ext>
                </a:extLst>
              </a:tr>
              <a:tr h="626577">
                <a:tc>
                  <a:txBody>
                    <a:bodyPr/>
                    <a:lstStyle/>
                    <a:p>
                      <a:pPr algn="ctr" fontAlgn="b"/>
                      <a:r>
                        <a:rPr lang="en-GB" sz="1000" b="0" i="0" u="none" strike="noStrike" dirty="0">
                          <a:effectLst/>
                          <a:latin typeface="Calibri"/>
                        </a:rPr>
                        <a:t>06.11.2025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SIEM CHALLENGER</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000" b="0" i="0" u="none" strike="noStrike" dirty="0">
                          <a:effectLst/>
                          <a:latin typeface="Calibri"/>
                        </a:rPr>
                        <a:t>OMC</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US" sz="1000" dirty="0">
                          <a:latin typeface="Calibri"/>
                          <a:ea typeface="Calibri"/>
                          <a:cs typeface="Calibri"/>
                        </a:rPr>
                        <a:t>65,000</a:t>
                      </a:r>
                      <a:endParaRPr lang="en-US" sz="1000" dirty="0">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R/M Prospector 1</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D/D 14</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06.11.2025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US" sz="1000" dirty="0">
                          <a:latin typeface="Calibri"/>
                          <a:ea typeface="Calibri"/>
                          <a:cs typeface="Calibri"/>
                        </a:rPr>
                        <a:t>09.11.2025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2369952909"/>
                  </a:ext>
                </a:extLst>
              </a:tr>
              <a:tr h="626577">
                <a:tc>
                  <a:txBody>
                    <a:bodyPr/>
                    <a:lstStyle/>
                    <a:p>
                      <a:pPr algn="ctr" fontAlgn="b"/>
                      <a:r>
                        <a:rPr lang="en-GB" sz="1000" b="0" i="0" u="none" strike="noStrike" dirty="0">
                          <a:effectLst/>
                          <a:latin typeface="Calibri"/>
                        </a:rPr>
                        <a:t>05.11.2025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MAGNE VIKING</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000" b="0" i="0" u="none" strike="noStrike" dirty="0">
                          <a:effectLst/>
                          <a:latin typeface="Calibri"/>
                        </a:rPr>
                        <a:t>OMC</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US" sz="1000" dirty="0">
                          <a:latin typeface="Calibri"/>
                          <a:ea typeface="Calibri"/>
                          <a:cs typeface="Calibri"/>
                        </a:rPr>
                        <a:t>80,000</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R/M </a:t>
                      </a:r>
                      <a:r>
                        <a:rPr lang="en-GB" sz="1000" b="0" i="0" u="none" strike="noStrike" dirty="0" err="1">
                          <a:effectLst/>
                          <a:latin typeface="Calibri"/>
                        </a:rPr>
                        <a:t>Valaris</a:t>
                      </a:r>
                      <a:r>
                        <a:rPr lang="en-GB" sz="1000" b="0" i="0" u="none" strike="noStrike" dirty="0">
                          <a:effectLst/>
                          <a:latin typeface="Calibri"/>
                        </a:rPr>
                        <a:t> 248</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D/D 14</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05.11.2025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US" sz="1000" dirty="0">
                          <a:latin typeface="Calibri"/>
                          <a:ea typeface="Calibri"/>
                          <a:cs typeface="Calibri"/>
                        </a:rPr>
                        <a:t>13.11.2025</a:t>
                      </a:r>
                      <a:endParaRPr lang="en-US" sz="1000" dirty="0">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3081556536"/>
                  </a:ext>
                </a:extLst>
              </a:tr>
              <a:tr h="626577">
                <a:tc>
                  <a:txBody>
                    <a:bodyPr/>
                    <a:lstStyle/>
                    <a:p>
                      <a:pPr algn="ctr" fontAlgn="b"/>
                      <a:r>
                        <a:rPr lang="en-GB" sz="1000" b="0" i="0" u="none" strike="noStrike" dirty="0">
                          <a:effectLst/>
                          <a:latin typeface="Calibri"/>
                        </a:rPr>
                        <a:t>05.11.2025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PACIFIC DISCOVERY</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000" b="0" i="0" u="none" strike="noStrike" dirty="0">
                          <a:effectLst/>
                          <a:latin typeface="Calibri"/>
                        </a:rPr>
                        <a:t>OMC</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US" sz="1000" dirty="0">
                          <a:latin typeface="Calibri"/>
                          <a:ea typeface="Calibri"/>
                          <a:cs typeface="Calibri"/>
                        </a:rPr>
                        <a:t>55,000</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000" b="0" i="0" u="none" strike="noStrike" dirty="0">
                          <a:effectLst/>
                          <a:latin typeface="Calibri"/>
                        </a:rPr>
                        <a:t>R/M </a:t>
                      </a:r>
                      <a:r>
                        <a:rPr lang="en-GB" sz="1000" b="0" i="0" u="none" strike="noStrike" dirty="0" err="1">
                          <a:effectLst/>
                          <a:latin typeface="Calibri"/>
                        </a:rPr>
                        <a:t>Valaris</a:t>
                      </a:r>
                      <a:r>
                        <a:rPr lang="en-GB" sz="1000" b="0" i="0" u="none" strike="noStrike" dirty="0">
                          <a:effectLst/>
                          <a:latin typeface="Calibri"/>
                        </a:rPr>
                        <a:t> 248</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D/D 14</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05.11.2025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US" sz="1000" dirty="0">
                          <a:latin typeface="Calibri"/>
                          <a:ea typeface="Calibri"/>
                          <a:cs typeface="Calibri"/>
                        </a:rPr>
                        <a:t>13.11.2025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2840922203"/>
                  </a:ext>
                </a:extLst>
              </a:tr>
              <a:tr h="626577">
                <a:tc>
                  <a:txBody>
                    <a:bodyPr/>
                    <a:lstStyle/>
                    <a:p>
                      <a:pPr algn="ctr" fontAlgn="b"/>
                      <a:r>
                        <a:rPr lang="en-GB" sz="1000" b="0" i="0" u="none" strike="noStrike" dirty="0">
                          <a:effectLst/>
                          <a:latin typeface="Calibri"/>
                        </a:rPr>
                        <a:t>03.11.2025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SKANDI LOGGER</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000" b="0" i="0" u="none" strike="noStrike" dirty="0">
                          <a:effectLst/>
                          <a:latin typeface="Calibri"/>
                        </a:rPr>
                        <a:t>Noble Drilling</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US" sz="1000" dirty="0">
                          <a:latin typeface="Calibri"/>
                          <a:ea typeface="Calibri"/>
                          <a:cs typeface="Calibri"/>
                        </a:rPr>
                        <a:t>40,000</a:t>
                      </a:r>
                      <a:endParaRPr lang="en-US" sz="1000" dirty="0">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R/M Noble Resilient</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D/D 14</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06.11.2025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US" sz="1000" dirty="0">
                          <a:latin typeface="Calibri"/>
                          <a:ea typeface="Calibri"/>
                          <a:cs typeface="Calibri"/>
                        </a:rPr>
                        <a:t>12.11.2025</a:t>
                      </a:r>
                      <a:endParaRPr lang="en-US" sz="1000" dirty="0">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940840899"/>
                  </a:ext>
                </a:extLst>
              </a:tr>
              <a:tr h="626577">
                <a:tc>
                  <a:txBody>
                    <a:bodyPr/>
                    <a:lstStyle/>
                    <a:p>
                      <a:pPr algn="ctr" fontAlgn="b"/>
                      <a:r>
                        <a:rPr lang="en-GB" sz="1000" b="0" i="0" u="none" strike="noStrike" dirty="0">
                          <a:effectLst/>
                          <a:latin typeface="Calibri"/>
                        </a:rPr>
                        <a:t>03.11.2025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BB OCTOPUS</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000" b="0" i="0" u="none" strike="noStrike" dirty="0">
                          <a:effectLst/>
                          <a:latin typeface="Calibri"/>
                        </a:rPr>
                        <a:t>Dana Petroleum</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US" sz="1000" dirty="0">
                          <a:latin typeface="Calibri"/>
                          <a:ea typeface="Calibri"/>
                          <a:cs typeface="Calibri"/>
                        </a:rPr>
                        <a:t>40,000</a:t>
                      </a:r>
                      <a:endParaRPr lang="en-US" sz="1000" dirty="0">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Heading Control</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7 days firm + D/D 14</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03.11.2025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US" sz="1000" dirty="0">
                          <a:latin typeface="Calibri"/>
                          <a:ea typeface="Calibri"/>
                          <a:cs typeface="Calibri"/>
                        </a:rPr>
                        <a:t>13.11.2025</a:t>
                      </a:r>
                      <a:endParaRPr lang="en-US" sz="1000" dirty="0">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579535230"/>
                  </a:ext>
                </a:extLst>
              </a:tr>
              <a:tr h="626577">
                <a:tc>
                  <a:txBody>
                    <a:bodyPr/>
                    <a:lstStyle/>
                    <a:p>
                      <a:pPr algn="ctr" fontAlgn="b"/>
                      <a:r>
                        <a:rPr lang="en-GB" sz="1000" b="0" i="0" u="none" strike="noStrike" dirty="0">
                          <a:effectLst/>
                          <a:latin typeface="Calibri"/>
                        </a:rPr>
                        <a:t>03.11.2025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SKANDI HANDLER</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000" b="0" i="0" u="none" strike="noStrike" dirty="0">
                          <a:effectLst/>
                          <a:latin typeface="Calibri"/>
                        </a:rPr>
                        <a:t>OMC</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US" sz="1000" dirty="0">
                          <a:latin typeface="Calibri"/>
                          <a:ea typeface="Calibri"/>
                          <a:cs typeface="Calibri"/>
                        </a:rPr>
                        <a:t>45,000</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R/M Swift 10</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D/D 14</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GB" sz="1000" b="0" i="0" u="none" strike="noStrike" dirty="0">
                          <a:effectLst/>
                          <a:latin typeface="Calibri"/>
                        </a:rPr>
                        <a:t>03.11.2025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tc>
                  <a:txBody>
                    <a:bodyPr/>
                    <a:lstStyle/>
                    <a:p>
                      <a:pPr algn="ctr" fontAlgn="b"/>
                      <a:r>
                        <a:rPr lang="en-US" sz="1000" dirty="0">
                          <a:latin typeface="Calibri"/>
                          <a:ea typeface="Calibri"/>
                          <a:cs typeface="Calibri"/>
                        </a:rPr>
                        <a:t>19.11.2025</a:t>
                      </a:r>
                    </a:p>
                  </a:txBody>
                  <a:tcPr marL="9525" marR="9525" marT="9525" marB="0" anchor="ctr">
                    <a:lnL w="12700" cap="flat" cmpd="sng" algn="ctr">
                      <a:solidFill>
                        <a:srgbClr val="000061"/>
                      </a:solidFill>
                      <a:prstDash val="solid"/>
                      <a:round/>
                      <a:headEnd type="none" w="med" len="med"/>
                      <a:tailEnd type="none" w="med" len="med"/>
                    </a:lnL>
                    <a:lnR w="12700" cap="flat" cmpd="sng" algn="ctr">
                      <a:solidFill>
                        <a:srgbClr val="000061"/>
                      </a:solidFill>
                      <a:prstDash val="solid"/>
                      <a:round/>
                      <a:headEnd type="none" w="med" len="med"/>
                      <a:tailEnd type="none" w="med" len="med"/>
                    </a:lnR>
                    <a:lnT w="12700" cap="flat" cmpd="sng" algn="ctr">
                      <a:solidFill>
                        <a:srgbClr val="000061"/>
                      </a:solidFill>
                      <a:prstDash val="solid"/>
                      <a:round/>
                      <a:headEnd type="none" w="med" len="med"/>
                      <a:tailEnd type="none" w="med" len="med"/>
                    </a:lnT>
                    <a:lnB w="12700" cap="flat" cmpd="sng" algn="ctr">
                      <a:solidFill>
                        <a:srgbClr val="000061"/>
                      </a:solidFill>
                      <a:prstDash val="solid"/>
                      <a:round/>
                      <a:headEnd type="none" w="med" len="med"/>
                      <a:tailEnd type="none" w="med" len="med"/>
                    </a:lnB>
                    <a:solidFill>
                      <a:schemeClr val="bg1"/>
                    </a:solidFill>
                  </a:tcPr>
                </a:tc>
                <a:extLst>
                  <a:ext uri="{0D108BD9-81ED-4DB2-BD59-A6C34878D82A}">
                    <a16:rowId xmlns:a16="http://schemas.microsoft.com/office/drawing/2014/main" val="833416413"/>
                  </a:ext>
                </a:extLst>
              </a:tr>
            </a:tbl>
          </a:graphicData>
        </a:graphic>
      </p:graphicFrame>
      <p:sp>
        <p:nvSpPr>
          <p:cNvPr id="13" name="TextBox 12">
            <a:extLst>
              <a:ext uri="{FF2B5EF4-FFF2-40B4-BE49-F238E27FC236}">
                <a16:creationId xmlns:a16="http://schemas.microsoft.com/office/drawing/2014/main" id="{438821D4-AE9A-C18C-711F-6727832879DE}"/>
              </a:ext>
            </a:extLst>
          </p:cNvPr>
          <p:cNvSpPr txBox="1"/>
          <p:nvPr/>
        </p:nvSpPr>
        <p:spPr>
          <a:xfrm>
            <a:off x="204523" y="1423197"/>
            <a:ext cx="4415246" cy="307777"/>
          </a:xfrm>
          <a:prstGeom prst="rect">
            <a:avLst/>
          </a:prstGeom>
          <a:noFill/>
        </p:spPr>
        <p:txBody>
          <a:bodyPr wrap="square" rtlCol="0">
            <a:spAutoFit/>
          </a:bodyPr>
          <a:lstStyle/>
          <a:p>
            <a:r>
              <a:rPr lang="en-US" sz="1400">
                <a:solidFill>
                  <a:srgbClr val="0087CB"/>
                </a:solidFill>
                <a:latin typeface="Söhne Breit" panose="020B0505030202060203" pitchFamily="34" charset="0"/>
              </a:rPr>
              <a:t>Rate Development UK Side</a:t>
            </a:r>
            <a:endParaRPr lang="en-GB" sz="1400">
              <a:solidFill>
                <a:srgbClr val="0087CB"/>
              </a:solidFill>
              <a:latin typeface="Söhne Breit" panose="020B0505030202060203" pitchFamily="34" charset="0"/>
            </a:endParaRPr>
          </a:p>
        </p:txBody>
      </p:sp>
      <p:sp>
        <p:nvSpPr>
          <p:cNvPr id="14" name="TextBox 13">
            <a:extLst>
              <a:ext uri="{FF2B5EF4-FFF2-40B4-BE49-F238E27FC236}">
                <a16:creationId xmlns:a16="http://schemas.microsoft.com/office/drawing/2014/main" id="{8EC3E500-C447-4F24-B7C6-FDEFC3277D18}"/>
              </a:ext>
            </a:extLst>
          </p:cNvPr>
          <p:cNvSpPr txBox="1"/>
          <p:nvPr/>
        </p:nvSpPr>
        <p:spPr>
          <a:xfrm>
            <a:off x="204523" y="2587544"/>
            <a:ext cx="4415246" cy="307777"/>
          </a:xfrm>
          <a:prstGeom prst="rect">
            <a:avLst/>
          </a:prstGeom>
          <a:noFill/>
        </p:spPr>
        <p:txBody>
          <a:bodyPr wrap="square" rtlCol="0">
            <a:spAutoFit/>
          </a:bodyPr>
          <a:lstStyle/>
          <a:p>
            <a:r>
              <a:rPr lang="en-US" sz="1400">
                <a:solidFill>
                  <a:srgbClr val="0087CB"/>
                </a:solidFill>
                <a:latin typeface="Söhne Breit" panose="020B0505030202060203" pitchFamily="34" charset="0"/>
              </a:rPr>
              <a:t>Recent Spot AHTS Fixtures UK Side</a:t>
            </a:r>
            <a:endParaRPr lang="en-GB" sz="1400">
              <a:solidFill>
                <a:srgbClr val="0087CB"/>
              </a:solidFill>
              <a:latin typeface="Söhne Breit" panose="020B0505030202060203" pitchFamily="34" charset="0"/>
            </a:endParaRPr>
          </a:p>
        </p:txBody>
      </p:sp>
      <p:sp>
        <p:nvSpPr>
          <p:cNvPr id="15" name="TextBox 14">
            <a:extLst>
              <a:ext uri="{FF2B5EF4-FFF2-40B4-BE49-F238E27FC236}">
                <a16:creationId xmlns:a16="http://schemas.microsoft.com/office/drawing/2014/main" id="{878ABBAA-C96E-1E0E-6A66-138A06807A06}"/>
              </a:ext>
            </a:extLst>
          </p:cNvPr>
          <p:cNvSpPr txBox="1"/>
          <p:nvPr/>
        </p:nvSpPr>
        <p:spPr>
          <a:xfrm>
            <a:off x="261191" y="7408123"/>
            <a:ext cx="4367621" cy="307777"/>
          </a:xfrm>
          <a:prstGeom prst="rect">
            <a:avLst/>
          </a:prstGeom>
          <a:noFill/>
        </p:spPr>
        <p:txBody>
          <a:bodyPr wrap="square" rtlCol="0">
            <a:spAutoFit/>
          </a:bodyPr>
          <a:lstStyle/>
          <a:p>
            <a:r>
              <a:rPr lang="en-US" sz="1400">
                <a:solidFill>
                  <a:srgbClr val="0087CB"/>
                </a:solidFill>
                <a:latin typeface="Söhne Breit" panose="020B0505030202060203" pitchFamily="34" charset="0"/>
              </a:rPr>
              <a:t>Open Spot Requirements</a:t>
            </a:r>
            <a:endParaRPr lang="en-GB" sz="1400">
              <a:solidFill>
                <a:srgbClr val="0087CB"/>
              </a:solidFill>
              <a:latin typeface="Söhne Breit" panose="020B0505030202060203" pitchFamily="34" charset="0"/>
            </a:endParaRPr>
          </a:p>
        </p:txBody>
      </p:sp>
      <p:sp>
        <p:nvSpPr>
          <p:cNvPr id="16" name="TextBox 15">
            <a:extLst>
              <a:ext uri="{FF2B5EF4-FFF2-40B4-BE49-F238E27FC236}">
                <a16:creationId xmlns:a16="http://schemas.microsoft.com/office/drawing/2014/main" id="{F8CA1711-8DD1-B110-3D6D-C3187BA6A864}"/>
              </a:ext>
            </a:extLst>
          </p:cNvPr>
          <p:cNvSpPr txBox="1"/>
          <p:nvPr/>
        </p:nvSpPr>
        <p:spPr>
          <a:xfrm>
            <a:off x="280384" y="8060089"/>
            <a:ext cx="5771974" cy="1154162"/>
          </a:xfrm>
          <a:prstGeom prst="rect">
            <a:avLst/>
          </a:prstGeom>
          <a:noFill/>
        </p:spPr>
        <p:txBody>
          <a:bodyPr wrap="square" lIns="91440" tIns="45720" rIns="91440" bIns="45720" rtlCol="0" anchor="t">
            <a:spAutoFit/>
          </a:bodyPr>
          <a:lstStyle/>
          <a:p>
            <a:r>
              <a:rPr lang="en-US" sz="1400" dirty="0">
                <a:solidFill>
                  <a:srgbClr val="0087CB"/>
                </a:solidFill>
                <a:latin typeface="Söhne Breit"/>
              </a:rPr>
              <a:t>PPT Vessels</a:t>
            </a:r>
          </a:p>
          <a:p>
            <a:pPr marL="171450" indent="-171450">
              <a:buFont typeface="Calibri"/>
              <a:buChar char="-"/>
            </a:pPr>
            <a:r>
              <a:rPr lang="en-US" sz="1100" dirty="0">
                <a:solidFill>
                  <a:srgbClr val="000061"/>
                </a:solidFill>
                <a:latin typeface="Calibri"/>
                <a:ea typeface="Calibri"/>
                <a:cs typeface="Calibri"/>
              </a:rPr>
              <a:t>Siem Challenger – PPT Montrose</a:t>
            </a:r>
          </a:p>
          <a:p>
            <a:pPr marL="171450" indent="-171450">
              <a:buFont typeface="Calibri"/>
              <a:buChar char="-"/>
            </a:pPr>
            <a:r>
              <a:rPr lang="en-US" sz="1100" dirty="0">
                <a:solidFill>
                  <a:srgbClr val="000061"/>
                </a:solidFill>
                <a:latin typeface="Calibri"/>
                <a:ea typeface="Calibri"/>
                <a:cs typeface="Calibri"/>
              </a:rPr>
              <a:t>Loke Viking – PPT Montrose</a:t>
            </a:r>
            <a:endParaRPr lang="en-US" dirty="0"/>
          </a:p>
          <a:p>
            <a:pPr marL="171450" indent="-171450">
              <a:buFont typeface="Calibri"/>
              <a:buChar char="-"/>
            </a:pPr>
            <a:r>
              <a:rPr lang="en-US" sz="1100" dirty="0">
                <a:solidFill>
                  <a:srgbClr val="000061"/>
                </a:solidFill>
                <a:latin typeface="Calibri"/>
                <a:ea typeface="Calibri"/>
                <a:cs typeface="Calibri"/>
              </a:rPr>
              <a:t>Njord Viking – PPT Montrose</a:t>
            </a:r>
          </a:p>
          <a:p>
            <a:pPr marL="171450" indent="-171450">
              <a:buFont typeface="Calibri"/>
              <a:buChar char="-"/>
            </a:pPr>
            <a:r>
              <a:rPr lang="en-US" sz="1100" dirty="0">
                <a:solidFill>
                  <a:srgbClr val="000061"/>
                </a:solidFill>
                <a:latin typeface="Calibri"/>
                <a:ea typeface="Calibri"/>
                <a:cs typeface="Calibri"/>
              </a:rPr>
              <a:t>Brage Viking – PPT Montrose</a:t>
            </a:r>
          </a:p>
          <a:p>
            <a:pPr marL="171450" indent="-171450">
              <a:buFont typeface="Calibri"/>
              <a:buChar char="-"/>
            </a:pPr>
            <a:endParaRPr lang="en-US" sz="1100" dirty="0">
              <a:solidFill>
                <a:srgbClr val="000061"/>
              </a:solidFill>
              <a:latin typeface="Calibri"/>
              <a:ea typeface="Calibri"/>
              <a:cs typeface="Calibri"/>
            </a:endParaRPr>
          </a:p>
        </p:txBody>
      </p:sp>
      <p:cxnSp>
        <p:nvCxnSpPr>
          <p:cNvPr id="17" name="Straight Arrow Connector 16">
            <a:extLst>
              <a:ext uri="{FF2B5EF4-FFF2-40B4-BE49-F238E27FC236}">
                <a16:creationId xmlns:a16="http://schemas.microsoft.com/office/drawing/2014/main" id="{F6E26345-006B-900E-344C-1C42A4D5178F}"/>
              </a:ext>
            </a:extLst>
          </p:cNvPr>
          <p:cNvCxnSpPr>
            <a:cxnSpLocks/>
          </p:cNvCxnSpPr>
          <p:nvPr/>
        </p:nvCxnSpPr>
        <p:spPr>
          <a:xfrm flipV="1">
            <a:off x="5038344" y="2249424"/>
            <a:ext cx="1014014" cy="125214"/>
          </a:xfrm>
          <a:prstGeom prst="straightConnector1">
            <a:avLst/>
          </a:prstGeom>
          <a:ln>
            <a:solidFill>
              <a:srgbClr val="000061"/>
            </a:solidFill>
            <a:tailEnd type="triangle"/>
          </a:ln>
        </p:spPr>
        <p:style>
          <a:lnRef idx="3">
            <a:schemeClr val="dk1"/>
          </a:lnRef>
          <a:fillRef idx="0">
            <a:schemeClr val="dk1"/>
          </a:fillRef>
          <a:effectRef idx="2">
            <a:schemeClr val="dk1"/>
          </a:effectRef>
          <a:fontRef idx="minor">
            <a:schemeClr val="tx1"/>
          </a:fontRef>
        </p:style>
      </p:cxnSp>
      <p:sp>
        <p:nvSpPr>
          <p:cNvPr id="18" name="TextBox 17">
            <a:extLst>
              <a:ext uri="{FF2B5EF4-FFF2-40B4-BE49-F238E27FC236}">
                <a16:creationId xmlns:a16="http://schemas.microsoft.com/office/drawing/2014/main" id="{CE31BCE0-18B0-B008-5C99-5E5A1942CC8A}"/>
              </a:ext>
            </a:extLst>
          </p:cNvPr>
          <p:cNvSpPr txBox="1"/>
          <p:nvPr/>
        </p:nvSpPr>
        <p:spPr>
          <a:xfrm>
            <a:off x="280384" y="7678395"/>
            <a:ext cx="6136185" cy="261610"/>
          </a:xfrm>
          <a:prstGeom prst="rect">
            <a:avLst/>
          </a:prstGeom>
          <a:noFill/>
        </p:spPr>
        <p:txBody>
          <a:bodyPr wrap="square" lIns="91440" tIns="45720" rIns="91440" bIns="45720" rtlCol="0" anchor="t">
            <a:spAutoFit/>
          </a:bodyPr>
          <a:lstStyle/>
          <a:p>
            <a:pPr marL="171450" indent="-171450">
              <a:buFontTx/>
              <a:buChar char="-"/>
            </a:pPr>
            <a:r>
              <a:rPr lang="en-GB" sz="1100" dirty="0">
                <a:solidFill>
                  <a:srgbClr val="000061"/>
                </a:solidFill>
                <a:latin typeface="Calibri"/>
                <a:ea typeface="Calibri"/>
                <a:cs typeface="Calibri"/>
              </a:rPr>
              <a:t>OMC – R/M Obana, D/D 14  from 11-12/11</a:t>
            </a:r>
          </a:p>
        </p:txBody>
      </p:sp>
      <p:sp>
        <p:nvSpPr>
          <p:cNvPr id="2" name="Footer Placeholder 1">
            <a:extLst>
              <a:ext uri="{FF2B5EF4-FFF2-40B4-BE49-F238E27FC236}">
                <a16:creationId xmlns:a16="http://schemas.microsoft.com/office/drawing/2014/main" id="{623535EB-DC77-CBAD-3619-1C457C885B8E}"/>
              </a:ext>
            </a:extLst>
          </p:cNvPr>
          <p:cNvSpPr>
            <a:spLocks noGrp="1"/>
          </p:cNvSpPr>
          <p:nvPr>
            <p:ph type="ftr" sz="quarter" idx="11"/>
          </p:nvPr>
        </p:nvSpPr>
        <p:spPr>
          <a:xfrm>
            <a:off x="431086" y="9375494"/>
            <a:ext cx="3676405" cy="264445"/>
          </a:xfrm>
          <a:prstGeom prst="rect">
            <a:avLst/>
          </a:prstGeom>
        </p:spPr>
        <p:txBody>
          <a:bodyPr/>
          <a:lstStyle/>
          <a:p>
            <a:pPr algn="l"/>
            <a:r>
              <a:rPr lang="en-US">
                <a:solidFill>
                  <a:srgbClr val="000061"/>
                </a:solidFill>
                <a:latin typeface="Söhne Breit" panose="020B0505030202060203" pitchFamily="34" charset="0"/>
              </a:rPr>
              <a:t>SSY – Offshore Weekly Report – 10 November 2025 </a:t>
            </a:r>
          </a:p>
        </p:txBody>
      </p:sp>
      <p:cxnSp>
        <p:nvCxnSpPr>
          <p:cNvPr id="9" name="Straight Connector 8">
            <a:extLst>
              <a:ext uri="{FF2B5EF4-FFF2-40B4-BE49-F238E27FC236}">
                <a16:creationId xmlns:a16="http://schemas.microsoft.com/office/drawing/2014/main" id="{A8237428-B326-9259-32F2-BB169A70654F}"/>
              </a:ext>
            </a:extLst>
          </p:cNvPr>
          <p:cNvCxnSpPr>
            <a:cxnSpLocks/>
          </p:cNvCxnSpPr>
          <p:nvPr/>
        </p:nvCxnSpPr>
        <p:spPr>
          <a:xfrm>
            <a:off x="506151" y="9330151"/>
            <a:ext cx="1826099" cy="0"/>
          </a:xfrm>
          <a:prstGeom prst="line">
            <a:avLst/>
          </a:prstGeom>
          <a:ln>
            <a:solidFill>
              <a:srgbClr val="4472C4"/>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EA25F2CD-3700-BC07-862D-AF6822AC3D7B}"/>
              </a:ext>
            </a:extLst>
          </p:cNvPr>
          <p:cNvCxnSpPr>
            <a:cxnSpLocks/>
          </p:cNvCxnSpPr>
          <p:nvPr/>
        </p:nvCxnSpPr>
        <p:spPr>
          <a:xfrm>
            <a:off x="5977719" y="9330151"/>
            <a:ext cx="605193" cy="0"/>
          </a:xfrm>
          <a:prstGeom prst="line">
            <a:avLst/>
          </a:prstGeom>
          <a:ln>
            <a:solidFill>
              <a:srgbClr val="00006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59520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3836809-05EF-791A-4F51-500536ABDFE5}"/>
              </a:ext>
            </a:extLst>
          </p:cNvPr>
          <p:cNvSpPr txBox="1"/>
          <p:nvPr/>
        </p:nvSpPr>
        <p:spPr>
          <a:xfrm>
            <a:off x="350922" y="315725"/>
            <a:ext cx="6259285" cy="707886"/>
          </a:xfrm>
          <a:prstGeom prst="rect">
            <a:avLst/>
          </a:prstGeom>
          <a:noFill/>
        </p:spPr>
        <p:txBody>
          <a:bodyPr wrap="square" rtlCol="0">
            <a:spAutoFit/>
          </a:bodyPr>
          <a:lstStyle/>
          <a:p>
            <a:r>
              <a:rPr lang="en-US" sz="4000">
                <a:solidFill>
                  <a:srgbClr val="000061"/>
                </a:solidFill>
                <a:latin typeface="Chronicle Display" pitchFamily="50" charset="0"/>
              </a:rPr>
              <a:t>AHTS Weekly Report</a:t>
            </a:r>
            <a:endParaRPr lang="en-GB" sz="4000">
              <a:solidFill>
                <a:srgbClr val="000061"/>
              </a:solidFill>
              <a:latin typeface="Chronicle Display" pitchFamily="50" charset="0"/>
            </a:endParaRPr>
          </a:p>
        </p:txBody>
      </p:sp>
      <p:pic>
        <p:nvPicPr>
          <p:cNvPr id="8" name="Graphic 7">
            <a:extLst>
              <a:ext uri="{FF2B5EF4-FFF2-40B4-BE49-F238E27FC236}">
                <a16:creationId xmlns:a16="http://schemas.microsoft.com/office/drawing/2014/main" id="{59476423-B383-9E86-7550-01AFEE2B46F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45456" y="197200"/>
            <a:ext cx="1210281" cy="955002"/>
          </a:xfrm>
          <a:prstGeom prst="rect">
            <a:avLst/>
          </a:prstGeom>
        </p:spPr>
      </p:pic>
      <p:sp>
        <p:nvSpPr>
          <p:cNvPr id="11" name="TextBox 10">
            <a:extLst>
              <a:ext uri="{FF2B5EF4-FFF2-40B4-BE49-F238E27FC236}">
                <a16:creationId xmlns:a16="http://schemas.microsoft.com/office/drawing/2014/main" id="{D6958B1F-1DA1-C4D5-8A74-60B189470213}"/>
              </a:ext>
            </a:extLst>
          </p:cNvPr>
          <p:cNvSpPr txBox="1"/>
          <p:nvPr/>
        </p:nvSpPr>
        <p:spPr>
          <a:xfrm>
            <a:off x="350922" y="843174"/>
            <a:ext cx="4982257" cy="400110"/>
          </a:xfrm>
          <a:prstGeom prst="rect">
            <a:avLst/>
          </a:prstGeom>
          <a:noFill/>
        </p:spPr>
        <p:txBody>
          <a:bodyPr wrap="square" rtlCol="0">
            <a:spAutoFit/>
          </a:bodyPr>
          <a:lstStyle/>
          <a:p>
            <a:r>
              <a:rPr lang="en-US" sz="2000">
                <a:solidFill>
                  <a:srgbClr val="0087CB"/>
                </a:solidFill>
                <a:latin typeface="Söhne Breit" panose="020B0505030202060203" pitchFamily="34" charset="0"/>
              </a:rPr>
              <a:t>UK Spot Market Update</a:t>
            </a:r>
            <a:endParaRPr lang="en-GB" sz="2000">
              <a:solidFill>
                <a:srgbClr val="0087CB"/>
              </a:solidFill>
              <a:latin typeface="Söhne Breit" panose="020B0505030202060203" pitchFamily="34" charset="0"/>
            </a:endParaRPr>
          </a:p>
        </p:txBody>
      </p:sp>
      <p:sp>
        <p:nvSpPr>
          <p:cNvPr id="16" name="Slide Number Placeholder 18">
            <a:extLst>
              <a:ext uri="{FF2B5EF4-FFF2-40B4-BE49-F238E27FC236}">
                <a16:creationId xmlns:a16="http://schemas.microsoft.com/office/drawing/2014/main" id="{07264F4D-CF32-26C6-0FCB-A2A6A1DCDC59}"/>
              </a:ext>
            </a:extLst>
          </p:cNvPr>
          <p:cNvSpPr>
            <a:spLocks noGrp="1"/>
          </p:cNvSpPr>
          <p:nvPr>
            <p:ph type="sldNum" sz="quarter" idx="12"/>
          </p:nvPr>
        </p:nvSpPr>
        <p:spPr>
          <a:xfrm>
            <a:off x="4756814" y="9375494"/>
            <a:ext cx="1826098" cy="264443"/>
          </a:xfrm>
        </p:spPr>
        <p:txBody>
          <a:bodyPr/>
          <a:lstStyle/>
          <a:p>
            <a:fld id="{1DECF862-7734-433C-A80A-57580BBB7DB7}" type="slidenum">
              <a:rPr lang="en-GB" smtClean="0">
                <a:solidFill>
                  <a:srgbClr val="000061"/>
                </a:solidFill>
                <a:latin typeface="Söhne Breit" panose="020B0505030202060203" pitchFamily="34" charset="0"/>
              </a:rPr>
              <a:t>9</a:t>
            </a:fld>
            <a:endParaRPr lang="en-GB">
              <a:solidFill>
                <a:srgbClr val="000061"/>
              </a:solidFill>
              <a:latin typeface="Söhne Breit" panose="020B0505030202060203" pitchFamily="34" charset="0"/>
            </a:endParaRPr>
          </a:p>
        </p:txBody>
      </p:sp>
      <p:graphicFrame>
        <p:nvGraphicFramePr>
          <p:cNvPr id="12" name="Chart 11">
            <a:extLst>
              <a:ext uri="{FF2B5EF4-FFF2-40B4-BE49-F238E27FC236}">
                <a16:creationId xmlns:a16="http://schemas.microsoft.com/office/drawing/2014/main" id="{A23EED51-EAB5-468B-BD77-451CD7400C01}"/>
              </a:ext>
            </a:extLst>
          </p:cNvPr>
          <p:cNvGraphicFramePr/>
          <p:nvPr>
            <p:extLst>
              <p:ext uri="{D42A27DB-BD31-4B8C-83A1-F6EECF244321}">
                <p14:modId xmlns:p14="http://schemas.microsoft.com/office/powerpoint/2010/main" val="4249900327"/>
              </p:ext>
            </p:extLst>
          </p:nvPr>
        </p:nvGraphicFramePr>
        <p:xfrm>
          <a:off x="314103" y="1911342"/>
          <a:ext cx="5887134" cy="295865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a:extLst>
              <a:ext uri="{FF2B5EF4-FFF2-40B4-BE49-F238E27FC236}">
                <a16:creationId xmlns:a16="http://schemas.microsoft.com/office/drawing/2014/main" id="{DA0B0ABE-B08F-1F38-EA80-5E9AB05CC4A7}"/>
              </a:ext>
            </a:extLst>
          </p:cNvPr>
          <p:cNvGraphicFramePr/>
          <p:nvPr>
            <p:extLst>
              <p:ext uri="{D42A27DB-BD31-4B8C-83A1-F6EECF244321}">
                <p14:modId xmlns:p14="http://schemas.microsoft.com/office/powerpoint/2010/main" val="2229450678"/>
              </p:ext>
            </p:extLst>
          </p:nvPr>
        </p:nvGraphicFramePr>
        <p:xfrm>
          <a:off x="314103" y="5626644"/>
          <a:ext cx="5887134" cy="3220787"/>
        </p:xfrm>
        <a:graphic>
          <a:graphicData uri="http://schemas.openxmlformats.org/drawingml/2006/chart">
            <c:chart xmlns:c="http://schemas.openxmlformats.org/drawingml/2006/chart" xmlns:r="http://schemas.openxmlformats.org/officeDocument/2006/relationships" r:id="rId5"/>
          </a:graphicData>
        </a:graphic>
      </p:graphicFrame>
      <p:sp>
        <p:nvSpPr>
          <p:cNvPr id="14" name="TextBox 13">
            <a:extLst>
              <a:ext uri="{FF2B5EF4-FFF2-40B4-BE49-F238E27FC236}">
                <a16:creationId xmlns:a16="http://schemas.microsoft.com/office/drawing/2014/main" id="{34B53DEA-813C-732E-8571-C9C05F448883}"/>
              </a:ext>
            </a:extLst>
          </p:cNvPr>
          <p:cNvSpPr txBox="1"/>
          <p:nvPr/>
        </p:nvSpPr>
        <p:spPr>
          <a:xfrm>
            <a:off x="350922" y="1454706"/>
            <a:ext cx="4982257" cy="307777"/>
          </a:xfrm>
          <a:prstGeom prst="rect">
            <a:avLst/>
          </a:prstGeom>
          <a:noFill/>
        </p:spPr>
        <p:txBody>
          <a:bodyPr wrap="square" rtlCol="0">
            <a:spAutoFit/>
          </a:bodyPr>
          <a:lstStyle/>
          <a:p>
            <a:r>
              <a:rPr lang="en-US" sz="1400">
                <a:solidFill>
                  <a:srgbClr val="0087CB"/>
                </a:solidFill>
                <a:latin typeface="Söhne Breit" panose="020B0505030202060203" pitchFamily="34" charset="0"/>
              </a:rPr>
              <a:t>UK AHTS - Average Spot Rates</a:t>
            </a:r>
            <a:endParaRPr lang="en-GB" sz="1400">
              <a:solidFill>
                <a:srgbClr val="0087CB"/>
              </a:solidFill>
              <a:latin typeface="Söhne Breit" panose="020B0505030202060203" pitchFamily="34" charset="0"/>
            </a:endParaRPr>
          </a:p>
        </p:txBody>
      </p:sp>
      <p:sp>
        <p:nvSpPr>
          <p:cNvPr id="18" name="TextBox 17">
            <a:extLst>
              <a:ext uri="{FF2B5EF4-FFF2-40B4-BE49-F238E27FC236}">
                <a16:creationId xmlns:a16="http://schemas.microsoft.com/office/drawing/2014/main" id="{57EED59F-EDD6-6E6D-3FA0-7D2F9F7072A0}"/>
              </a:ext>
            </a:extLst>
          </p:cNvPr>
          <p:cNvSpPr txBox="1"/>
          <p:nvPr/>
        </p:nvSpPr>
        <p:spPr>
          <a:xfrm>
            <a:off x="350922" y="5116025"/>
            <a:ext cx="4982257" cy="307777"/>
          </a:xfrm>
          <a:prstGeom prst="rect">
            <a:avLst/>
          </a:prstGeom>
          <a:noFill/>
        </p:spPr>
        <p:txBody>
          <a:bodyPr wrap="square" rtlCol="0">
            <a:spAutoFit/>
          </a:bodyPr>
          <a:lstStyle/>
          <a:p>
            <a:r>
              <a:rPr lang="en-US" sz="1400">
                <a:solidFill>
                  <a:srgbClr val="0087CB"/>
                </a:solidFill>
                <a:latin typeface="Söhne Breit" panose="020B0505030202060203" pitchFamily="34" charset="0"/>
              </a:rPr>
              <a:t>UK AHTS – No. Spot Fixtures</a:t>
            </a:r>
            <a:endParaRPr lang="en-GB" sz="1400">
              <a:solidFill>
                <a:srgbClr val="0087CB"/>
              </a:solidFill>
              <a:latin typeface="Söhne Breit" panose="020B0505030202060203" pitchFamily="34" charset="0"/>
            </a:endParaRPr>
          </a:p>
        </p:txBody>
      </p:sp>
      <p:sp>
        <p:nvSpPr>
          <p:cNvPr id="20" name="TextBox 19">
            <a:extLst>
              <a:ext uri="{FF2B5EF4-FFF2-40B4-BE49-F238E27FC236}">
                <a16:creationId xmlns:a16="http://schemas.microsoft.com/office/drawing/2014/main" id="{9E999EA4-D5CC-358E-33C7-E9E5C77BFE3B}"/>
              </a:ext>
            </a:extLst>
          </p:cNvPr>
          <p:cNvSpPr txBox="1"/>
          <p:nvPr/>
        </p:nvSpPr>
        <p:spPr>
          <a:xfrm>
            <a:off x="3068440" y="2964182"/>
            <a:ext cx="824248" cy="246221"/>
          </a:xfrm>
          <a:prstGeom prst="rect">
            <a:avLst/>
          </a:prstGeom>
          <a:noFill/>
        </p:spPr>
        <p:txBody>
          <a:bodyPr wrap="square" rtlCol="0">
            <a:spAutoFit/>
          </a:bodyPr>
          <a:lstStyle/>
          <a:p>
            <a:r>
              <a:rPr lang="en-GB" sz="1000" b="1">
                <a:solidFill>
                  <a:srgbClr val="000061"/>
                </a:solidFill>
                <a:latin typeface="Franklin Gothic Book" panose="020B0503020102020204" pitchFamily="34" charset="0"/>
              </a:rPr>
              <a:t>33,500</a:t>
            </a:r>
          </a:p>
        </p:txBody>
      </p:sp>
      <p:sp>
        <p:nvSpPr>
          <p:cNvPr id="23" name="TextBox 22">
            <a:extLst>
              <a:ext uri="{FF2B5EF4-FFF2-40B4-BE49-F238E27FC236}">
                <a16:creationId xmlns:a16="http://schemas.microsoft.com/office/drawing/2014/main" id="{E35C2EFC-49B6-72A8-3FDA-B902FFD176E9}"/>
              </a:ext>
            </a:extLst>
          </p:cNvPr>
          <p:cNvSpPr txBox="1"/>
          <p:nvPr/>
        </p:nvSpPr>
        <p:spPr>
          <a:xfrm>
            <a:off x="1388347" y="3707228"/>
            <a:ext cx="824248" cy="246221"/>
          </a:xfrm>
          <a:prstGeom prst="rect">
            <a:avLst/>
          </a:prstGeom>
          <a:noFill/>
        </p:spPr>
        <p:txBody>
          <a:bodyPr wrap="square" rtlCol="0">
            <a:spAutoFit/>
          </a:bodyPr>
          <a:lstStyle/>
          <a:p>
            <a:r>
              <a:rPr lang="en-GB" sz="1000" b="1">
                <a:solidFill>
                  <a:srgbClr val="000061"/>
                </a:solidFill>
                <a:latin typeface="Franklin Gothic Book" panose="020B0503020102020204" pitchFamily="34" charset="0"/>
              </a:rPr>
              <a:t>14,850</a:t>
            </a:r>
          </a:p>
        </p:txBody>
      </p:sp>
      <p:sp>
        <p:nvSpPr>
          <p:cNvPr id="4" name="TextBox 3">
            <a:extLst>
              <a:ext uri="{FF2B5EF4-FFF2-40B4-BE49-F238E27FC236}">
                <a16:creationId xmlns:a16="http://schemas.microsoft.com/office/drawing/2014/main" id="{02CB035E-C321-1013-A8C9-55FA62ADB0F7}"/>
              </a:ext>
            </a:extLst>
          </p:cNvPr>
          <p:cNvSpPr txBox="1"/>
          <p:nvPr/>
        </p:nvSpPr>
        <p:spPr>
          <a:xfrm>
            <a:off x="2125214" y="3707130"/>
            <a:ext cx="824248" cy="246221"/>
          </a:xfrm>
          <a:prstGeom prst="rect">
            <a:avLst/>
          </a:prstGeom>
          <a:noFill/>
        </p:spPr>
        <p:txBody>
          <a:bodyPr wrap="square" lIns="91440" tIns="45720" rIns="91440" bIns="45720" rtlCol="0" anchor="t">
            <a:spAutoFit/>
          </a:bodyPr>
          <a:lstStyle/>
          <a:p>
            <a:r>
              <a:rPr lang="en-GB" sz="1000" b="1">
                <a:solidFill>
                  <a:srgbClr val="000061"/>
                </a:solidFill>
                <a:latin typeface="Franklin Gothic Book"/>
              </a:rPr>
              <a:t>15,100</a:t>
            </a:r>
            <a:endParaRPr lang="en-GB" sz="1000" b="1">
              <a:solidFill>
                <a:srgbClr val="000061"/>
              </a:solidFill>
              <a:latin typeface="Franklin Gothic Book" panose="020B0503020102020204" pitchFamily="34" charset="0"/>
            </a:endParaRPr>
          </a:p>
        </p:txBody>
      </p:sp>
      <p:sp>
        <p:nvSpPr>
          <p:cNvPr id="5" name="TextBox 23">
            <a:extLst>
              <a:ext uri="{FF2B5EF4-FFF2-40B4-BE49-F238E27FC236}">
                <a16:creationId xmlns:a16="http://schemas.microsoft.com/office/drawing/2014/main" id="{77AE35E0-3969-A65F-0F7E-C3D51941A30F}"/>
              </a:ext>
            </a:extLst>
          </p:cNvPr>
          <p:cNvSpPr txBox="1"/>
          <p:nvPr/>
        </p:nvSpPr>
        <p:spPr>
          <a:xfrm>
            <a:off x="2160676" y="6789001"/>
            <a:ext cx="451661" cy="246229"/>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nb-NO" sz="1000" b="1">
                <a:solidFill>
                  <a:srgbClr val="000061"/>
                </a:solidFill>
                <a:latin typeface="Franklin Gothic Book" panose="020B0503020102020204" pitchFamily="34" charset="0"/>
              </a:rPr>
              <a:t>16</a:t>
            </a:r>
            <a:endParaRPr lang="en-GB" sz="1000" b="1">
              <a:solidFill>
                <a:srgbClr val="000061"/>
              </a:solidFill>
              <a:latin typeface="Franklin Gothic Book" panose="020B0503020102020204" pitchFamily="34" charset="0"/>
            </a:endParaRPr>
          </a:p>
        </p:txBody>
      </p:sp>
      <p:sp>
        <p:nvSpPr>
          <p:cNvPr id="7" name="TextBox 6">
            <a:extLst>
              <a:ext uri="{FF2B5EF4-FFF2-40B4-BE49-F238E27FC236}">
                <a16:creationId xmlns:a16="http://schemas.microsoft.com/office/drawing/2014/main" id="{E780ADCE-2384-51F0-83C7-A84871F51C2B}"/>
              </a:ext>
            </a:extLst>
          </p:cNvPr>
          <p:cNvSpPr txBox="1"/>
          <p:nvPr/>
        </p:nvSpPr>
        <p:spPr>
          <a:xfrm>
            <a:off x="5399447" y="3495969"/>
            <a:ext cx="1996413" cy="246221"/>
          </a:xfrm>
          <a:prstGeom prst="rect">
            <a:avLst/>
          </a:prstGeom>
          <a:noFill/>
        </p:spPr>
        <p:txBody>
          <a:bodyPr wrap="square" rtlCol="0">
            <a:spAutoFit/>
          </a:bodyPr>
          <a:lstStyle/>
          <a:p>
            <a:r>
              <a:rPr lang="en-GB" sz="1000" b="1">
                <a:solidFill>
                  <a:schemeClr val="bg1">
                    <a:lumMod val="65000"/>
                  </a:schemeClr>
                </a:solidFill>
              </a:rPr>
              <a:t>12 months prior</a:t>
            </a:r>
          </a:p>
        </p:txBody>
      </p:sp>
      <p:sp>
        <p:nvSpPr>
          <p:cNvPr id="15" name="TextBox 22">
            <a:extLst>
              <a:ext uri="{FF2B5EF4-FFF2-40B4-BE49-F238E27FC236}">
                <a16:creationId xmlns:a16="http://schemas.microsoft.com/office/drawing/2014/main" id="{54AAFFB4-3A72-67E0-881F-1A1916A0CE9E}"/>
              </a:ext>
            </a:extLst>
          </p:cNvPr>
          <p:cNvSpPr txBox="1"/>
          <p:nvPr/>
        </p:nvSpPr>
        <p:spPr>
          <a:xfrm>
            <a:off x="1261859" y="6665887"/>
            <a:ext cx="438356" cy="246229"/>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a:solidFill>
                  <a:srgbClr val="000061"/>
                </a:solidFill>
                <a:latin typeface="Franklin Gothic Book" panose="020B0503020102020204" pitchFamily="34" charset="0"/>
              </a:rPr>
              <a:t>18</a:t>
            </a:r>
          </a:p>
        </p:txBody>
      </p:sp>
      <p:sp>
        <p:nvSpPr>
          <p:cNvPr id="19" name="TextBox 18">
            <a:extLst>
              <a:ext uri="{FF2B5EF4-FFF2-40B4-BE49-F238E27FC236}">
                <a16:creationId xmlns:a16="http://schemas.microsoft.com/office/drawing/2014/main" id="{E9103747-290A-EA05-BED1-E7F80475AB28}"/>
              </a:ext>
            </a:extLst>
          </p:cNvPr>
          <p:cNvSpPr txBox="1"/>
          <p:nvPr/>
        </p:nvSpPr>
        <p:spPr>
          <a:xfrm>
            <a:off x="4344690" y="2167435"/>
            <a:ext cx="824248" cy="246221"/>
          </a:xfrm>
          <a:prstGeom prst="rect">
            <a:avLst/>
          </a:prstGeom>
          <a:noFill/>
        </p:spPr>
        <p:txBody>
          <a:bodyPr wrap="square" rtlCol="0">
            <a:spAutoFit/>
          </a:bodyPr>
          <a:lstStyle/>
          <a:p>
            <a:r>
              <a:rPr lang="en-GB" sz="1000" b="1">
                <a:solidFill>
                  <a:srgbClr val="000061"/>
                </a:solidFill>
                <a:latin typeface="Franklin Gothic Book" panose="020B0503020102020204" pitchFamily="34" charset="0"/>
              </a:rPr>
              <a:t>52,650</a:t>
            </a:r>
          </a:p>
        </p:txBody>
      </p:sp>
      <p:sp>
        <p:nvSpPr>
          <p:cNvPr id="2" name="TextBox 1">
            <a:extLst>
              <a:ext uri="{FF2B5EF4-FFF2-40B4-BE49-F238E27FC236}">
                <a16:creationId xmlns:a16="http://schemas.microsoft.com/office/drawing/2014/main" id="{CBB6BD5B-EF3B-18B7-9A96-298AFE4F2689}"/>
              </a:ext>
            </a:extLst>
          </p:cNvPr>
          <p:cNvSpPr txBox="1"/>
          <p:nvPr/>
        </p:nvSpPr>
        <p:spPr>
          <a:xfrm>
            <a:off x="5445456" y="7317321"/>
            <a:ext cx="1996413" cy="246221"/>
          </a:xfrm>
          <a:prstGeom prst="rect">
            <a:avLst/>
          </a:prstGeom>
          <a:noFill/>
        </p:spPr>
        <p:txBody>
          <a:bodyPr wrap="square" rtlCol="0">
            <a:spAutoFit/>
          </a:bodyPr>
          <a:lstStyle/>
          <a:p>
            <a:r>
              <a:rPr lang="en-GB" sz="1000" b="1">
                <a:solidFill>
                  <a:schemeClr val="bg1">
                    <a:lumMod val="65000"/>
                  </a:schemeClr>
                </a:solidFill>
              </a:rPr>
              <a:t>12 months prior</a:t>
            </a:r>
          </a:p>
        </p:txBody>
      </p:sp>
      <p:sp>
        <p:nvSpPr>
          <p:cNvPr id="3" name="TextBox 2">
            <a:extLst>
              <a:ext uri="{FF2B5EF4-FFF2-40B4-BE49-F238E27FC236}">
                <a16:creationId xmlns:a16="http://schemas.microsoft.com/office/drawing/2014/main" id="{EB406DB8-E86A-45C8-FE12-C5EC91A8C353}"/>
              </a:ext>
            </a:extLst>
          </p:cNvPr>
          <p:cNvSpPr txBox="1"/>
          <p:nvPr/>
        </p:nvSpPr>
        <p:spPr>
          <a:xfrm>
            <a:off x="5303643" y="2121938"/>
            <a:ext cx="824248" cy="246221"/>
          </a:xfrm>
          <a:prstGeom prst="rect">
            <a:avLst/>
          </a:prstGeom>
          <a:noFill/>
        </p:spPr>
        <p:txBody>
          <a:bodyPr wrap="square" rtlCol="0">
            <a:spAutoFit/>
          </a:bodyPr>
          <a:lstStyle/>
          <a:p>
            <a:r>
              <a:rPr lang="en-GB" sz="1000" b="1">
                <a:solidFill>
                  <a:srgbClr val="000061"/>
                </a:solidFill>
                <a:latin typeface="Franklin Gothic Book" panose="020B0503020102020204" pitchFamily="34" charset="0"/>
              </a:rPr>
              <a:t>51,600</a:t>
            </a:r>
          </a:p>
        </p:txBody>
      </p:sp>
      <p:sp>
        <p:nvSpPr>
          <p:cNvPr id="21" name="TextBox 23">
            <a:extLst>
              <a:ext uri="{FF2B5EF4-FFF2-40B4-BE49-F238E27FC236}">
                <a16:creationId xmlns:a16="http://schemas.microsoft.com/office/drawing/2014/main" id="{20049E8F-13AD-857C-4FED-5FBF59E5F05D}"/>
              </a:ext>
            </a:extLst>
          </p:cNvPr>
          <p:cNvSpPr txBox="1"/>
          <p:nvPr/>
        </p:nvSpPr>
        <p:spPr>
          <a:xfrm flipH="1">
            <a:off x="4344691" y="7037400"/>
            <a:ext cx="1032272" cy="246229"/>
          </a:xfrm>
          <a:prstGeom prst="rect">
            <a:avLst/>
          </a:prstGeom>
          <a:noFill/>
        </p:spPr>
        <p:txBody>
          <a:bodyPr wrap="square" rtlCol="0">
            <a:spAutoFit/>
          </a:bodyPr>
          <a:lstStyle>
            <a:defPPr>
              <a:defRPr lang="en-US"/>
            </a:defPPr>
            <a:lvl1pPr marL="0" indent="0" algn="l" defTabSz="457200" rtl="0" eaLnBrk="1" latinLnBrk="0" hangingPunct="1">
              <a:defRPr sz="1800" kern="1200">
                <a:solidFill>
                  <a:schemeClr val="tx1"/>
                </a:solidFill>
                <a:latin typeface="+mn-lt"/>
                <a:ea typeface="+mn-ea"/>
                <a:cs typeface="+mn-cs"/>
              </a:defRPr>
            </a:lvl1pPr>
            <a:lvl2pPr marL="457200" indent="0" algn="l" defTabSz="457200" rtl="0" eaLnBrk="1" latinLnBrk="0" hangingPunct="1">
              <a:defRPr sz="1800" kern="1200">
                <a:solidFill>
                  <a:schemeClr val="tx1"/>
                </a:solidFill>
                <a:latin typeface="+mn-lt"/>
                <a:ea typeface="+mn-ea"/>
                <a:cs typeface="+mn-cs"/>
              </a:defRPr>
            </a:lvl2pPr>
            <a:lvl3pPr marL="914400" indent="0" algn="l" defTabSz="457200" rtl="0" eaLnBrk="1" latinLnBrk="0" hangingPunct="1">
              <a:defRPr sz="1800" kern="1200">
                <a:solidFill>
                  <a:schemeClr val="tx1"/>
                </a:solidFill>
                <a:latin typeface="+mn-lt"/>
                <a:ea typeface="+mn-ea"/>
                <a:cs typeface="+mn-cs"/>
              </a:defRPr>
            </a:lvl3pPr>
            <a:lvl4pPr marL="1371600" indent="0" algn="l" defTabSz="457200" rtl="0" eaLnBrk="1" latinLnBrk="0" hangingPunct="1">
              <a:defRPr sz="1800" kern="1200">
                <a:solidFill>
                  <a:schemeClr val="tx1"/>
                </a:solidFill>
                <a:latin typeface="+mn-lt"/>
                <a:ea typeface="+mn-ea"/>
                <a:cs typeface="+mn-cs"/>
              </a:defRPr>
            </a:lvl4pPr>
            <a:lvl5pPr marL="1828800" indent="0" algn="l" defTabSz="457200" rtl="0" eaLnBrk="1" latinLnBrk="0" hangingPunct="1">
              <a:defRPr sz="1800" kern="1200">
                <a:solidFill>
                  <a:schemeClr val="tx1"/>
                </a:solidFill>
                <a:latin typeface="+mn-lt"/>
                <a:ea typeface="+mn-ea"/>
                <a:cs typeface="+mn-cs"/>
              </a:defRPr>
            </a:lvl5pPr>
            <a:lvl6pPr marL="2286000" indent="0" algn="l" defTabSz="457200" rtl="0" eaLnBrk="1" latinLnBrk="0" hangingPunct="1">
              <a:defRPr sz="1800" kern="1200">
                <a:solidFill>
                  <a:schemeClr val="tx1"/>
                </a:solidFill>
                <a:latin typeface="+mn-lt"/>
                <a:ea typeface="+mn-ea"/>
                <a:cs typeface="+mn-cs"/>
              </a:defRPr>
            </a:lvl6pPr>
            <a:lvl7pPr marL="2743200" indent="0" algn="l" defTabSz="457200" rtl="0" eaLnBrk="1" latinLnBrk="0" hangingPunct="1">
              <a:defRPr sz="1800" kern="1200">
                <a:solidFill>
                  <a:schemeClr val="tx1"/>
                </a:solidFill>
                <a:latin typeface="+mn-lt"/>
                <a:ea typeface="+mn-ea"/>
                <a:cs typeface="+mn-cs"/>
              </a:defRPr>
            </a:lvl7pPr>
            <a:lvl8pPr marL="3200400" indent="0" algn="l" defTabSz="457200" rtl="0" eaLnBrk="1" latinLnBrk="0" hangingPunct="1">
              <a:defRPr sz="1800" kern="1200">
                <a:solidFill>
                  <a:schemeClr val="tx1"/>
                </a:solidFill>
                <a:latin typeface="+mn-lt"/>
                <a:ea typeface="+mn-ea"/>
                <a:cs typeface="+mn-cs"/>
              </a:defRPr>
            </a:lvl8pPr>
            <a:lvl9pPr marL="3657600" indent="0" algn="l" defTabSz="457200" rtl="0" eaLnBrk="1" latinLnBrk="0" hangingPunct="1">
              <a:defRPr sz="1800" kern="1200">
                <a:solidFill>
                  <a:schemeClr val="tx1"/>
                </a:solidFill>
                <a:latin typeface="+mn-lt"/>
                <a:ea typeface="+mn-ea"/>
                <a:cs typeface="+mn-cs"/>
              </a:defRPr>
            </a:lvl9pPr>
          </a:lstStyle>
          <a:p>
            <a:r>
              <a:rPr lang="nb-NO" sz="1000" b="1">
                <a:solidFill>
                  <a:srgbClr val="000061"/>
                </a:solidFill>
                <a:latin typeface="Franklin Gothic Book" panose="020B0503020102020204" pitchFamily="34" charset="0"/>
              </a:rPr>
              <a:t>14</a:t>
            </a:r>
            <a:endParaRPr lang="en-GB" sz="1000" b="1">
              <a:solidFill>
                <a:srgbClr val="000061"/>
              </a:solidFill>
              <a:latin typeface="Franklin Gothic Book" panose="020B0503020102020204" pitchFamily="34" charset="0"/>
            </a:endParaRPr>
          </a:p>
        </p:txBody>
      </p:sp>
      <p:sp>
        <p:nvSpPr>
          <p:cNvPr id="22" name="Footer Placeholder 1">
            <a:extLst>
              <a:ext uri="{FF2B5EF4-FFF2-40B4-BE49-F238E27FC236}">
                <a16:creationId xmlns:a16="http://schemas.microsoft.com/office/drawing/2014/main" id="{FE38524C-8C7A-72D0-7C01-D626B2F8E301}"/>
              </a:ext>
            </a:extLst>
          </p:cNvPr>
          <p:cNvSpPr>
            <a:spLocks noGrp="1"/>
          </p:cNvSpPr>
          <p:nvPr>
            <p:ph type="ftr" sz="quarter" idx="11"/>
          </p:nvPr>
        </p:nvSpPr>
        <p:spPr>
          <a:xfrm>
            <a:off x="431086" y="9375494"/>
            <a:ext cx="3676405" cy="264445"/>
          </a:xfrm>
          <a:prstGeom prst="rect">
            <a:avLst/>
          </a:prstGeom>
        </p:spPr>
        <p:txBody>
          <a:bodyPr/>
          <a:lstStyle/>
          <a:p>
            <a:pPr algn="l"/>
            <a:r>
              <a:rPr lang="en-US">
                <a:solidFill>
                  <a:srgbClr val="000061"/>
                </a:solidFill>
                <a:latin typeface="Söhne Breit" panose="020B0505030202060203" pitchFamily="34" charset="0"/>
              </a:rPr>
              <a:t>SSY – Offshore Weekly Report – 10 November 2025 </a:t>
            </a:r>
          </a:p>
        </p:txBody>
      </p:sp>
      <p:cxnSp>
        <p:nvCxnSpPr>
          <p:cNvPr id="24" name="Straight Connector 23">
            <a:extLst>
              <a:ext uri="{FF2B5EF4-FFF2-40B4-BE49-F238E27FC236}">
                <a16:creationId xmlns:a16="http://schemas.microsoft.com/office/drawing/2014/main" id="{13DA786E-516D-3BC5-3809-EE5CA8794D82}"/>
              </a:ext>
            </a:extLst>
          </p:cNvPr>
          <p:cNvCxnSpPr>
            <a:cxnSpLocks/>
          </p:cNvCxnSpPr>
          <p:nvPr/>
        </p:nvCxnSpPr>
        <p:spPr>
          <a:xfrm>
            <a:off x="506151" y="9330151"/>
            <a:ext cx="1826099" cy="0"/>
          </a:xfrm>
          <a:prstGeom prst="line">
            <a:avLst/>
          </a:prstGeom>
          <a:ln>
            <a:solidFill>
              <a:srgbClr val="00006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B7EB0EFE-2047-EA26-E45A-68EBDE14FA96}"/>
              </a:ext>
            </a:extLst>
          </p:cNvPr>
          <p:cNvCxnSpPr>
            <a:cxnSpLocks/>
          </p:cNvCxnSpPr>
          <p:nvPr/>
        </p:nvCxnSpPr>
        <p:spPr>
          <a:xfrm>
            <a:off x="5977719" y="9330151"/>
            <a:ext cx="605193" cy="0"/>
          </a:xfrm>
          <a:prstGeom prst="line">
            <a:avLst/>
          </a:prstGeom>
          <a:ln>
            <a:solidFill>
              <a:srgbClr val="00006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868739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EST" id="{311DC849-1B2A-43A4-8122-82BE789CC108}" vid="{F1A9FE3E-679B-4EAE-9216-E8E916B3C4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6E9B07E6C41B1438116E26A6CFFB0A5" ma:contentTypeVersion="17" ma:contentTypeDescription="Create a new document." ma:contentTypeScope="" ma:versionID="a61af740b33462c70167aa720f462c70">
  <xsd:schema xmlns:xsd="http://www.w3.org/2001/XMLSchema" xmlns:xs="http://www.w3.org/2001/XMLSchema" xmlns:p="http://schemas.microsoft.com/office/2006/metadata/properties" xmlns:ns2="0d7c6c2c-878a-46e4-a8db-64c7181dfbcb" xmlns:ns3="b2796f9c-0a82-4f12-ac35-f914b4560433" targetNamespace="http://schemas.microsoft.com/office/2006/metadata/properties" ma:root="true" ma:fieldsID="6143a5133fde66fb50ef09b710efb42e" ns2:_="" ns3:_="">
    <xsd:import namespace="0d7c6c2c-878a-46e4-a8db-64c7181dfbcb"/>
    <xsd:import namespace="b2796f9c-0a82-4f12-ac35-f914b4560433"/>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DateTaken" minOccurs="0"/>
                <xsd:element ref="ns2:MediaServiceGenerationTime" minOccurs="0"/>
                <xsd:element ref="ns2:MediaServiceEventHashCode" minOccurs="0"/>
                <xsd:element ref="ns2:Image" minOccurs="0"/>
                <xsd:element ref="ns2:MediaServiceOCR" minOccurs="0"/>
                <xsd:element ref="ns2:MediaLengthInSeconds"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7c6c2c-878a-46e4-a8db-64c7181dfbcb"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54b525d0-3f44-4532-9686-1c4a053ef667"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Image" ma:index="16" nillable="true" ma:displayName="Image" ma:format="Thumbnail" ma:internalName="Image">
      <xsd:simpleType>
        <xsd:restriction base="dms:Unknown"/>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2796f9c-0a82-4f12-ac35-f914b4560433"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38d13629-8cf1-4460-9f87-1ed1383b2860}" ma:internalName="TaxCatchAll" ma:showField="CatchAllData" ma:web="b2796f9c-0a82-4f12-ac35-f914b456043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Image xmlns="0d7c6c2c-878a-46e4-a8db-64c7181dfbcb" xsi:nil="true"/>
    <lcf76f155ced4ddcb4097134ff3c332f xmlns="0d7c6c2c-878a-46e4-a8db-64c7181dfbcb">
      <Terms xmlns="http://schemas.microsoft.com/office/infopath/2007/PartnerControls"/>
    </lcf76f155ced4ddcb4097134ff3c332f>
    <TaxCatchAll xmlns="b2796f9c-0a82-4f12-ac35-f914b45604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AFA80CF-D5E0-412E-97F4-5DC9E9CEF3AB}"/>
</file>

<file path=customXml/itemProps2.xml><?xml version="1.0" encoding="utf-8"?>
<ds:datastoreItem xmlns:ds="http://schemas.openxmlformats.org/officeDocument/2006/customXml" ds:itemID="{6ADCB95A-78AB-4A49-AF46-1F195D9C4709}">
  <ds:schemaRefs>
    <ds:schemaRef ds:uri="http://purl.org/dc/elements/1.1/"/>
    <ds:schemaRef ds:uri="http://schemas.microsoft.com/office/2006/metadata/properties"/>
    <ds:schemaRef ds:uri="http://www.w3.org/XML/1998/namespace"/>
    <ds:schemaRef ds:uri="http://purl.org/dc/dcmitype/"/>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bf4474a8-6aa9-4f9d-858b-f97e5c77d7bd"/>
  </ds:schemaRefs>
</ds:datastoreItem>
</file>

<file path=customXml/itemProps3.xml><?xml version="1.0" encoding="utf-8"?>
<ds:datastoreItem xmlns:ds="http://schemas.openxmlformats.org/officeDocument/2006/customXml" ds:itemID="{45075132-1C13-4EA0-A8DC-CC795058BF4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Offshore Monthly Market Report Template [DRAFT]</Template>
  <TotalTime>0</TotalTime>
  <Words>1129</Words>
  <Application>Microsoft Office PowerPoint</Application>
  <PresentationFormat>A4 Paper (210x297 mm)</PresentationFormat>
  <Paragraphs>401</Paragraphs>
  <Slides>11</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vt:i4>
      </vt:variant>
    </vt:vector>
  </HeadingPairs>
  <TitlesOfParts>
    <vt:vector size="21" baseType="lpstr">
      <vt:lpstr>Calibri,Sans-Serif</vt:lpstr>
      <vt:lpstr>Aptos</vt:lpstr>
      <vt:lpstr>Aptos Display</vt:lpstr>
      <vt:lpstr>Arial</vt:lpstr>
      <vt:lpstr>Calibri</vt:lpstr>
      <vt:lpstr>Chronicle Display</vt:lpstr>
      <vt:lpstr>Franklin Gothic Book</vt:lpstr>
      <vt:lpstr>Söhne</vt:lpstr>
      <vt:lpstr>Söhne Breit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Johan Gustafsson</dc:creator>
  <cp:lastModifiedBy>Keisy Ordonez</cp:lastModifiedBy>
  <cp:revision>76</cp:revision>
  <dcterms:created xsi:type="dcterms:W3CDTF">2024-07-29T07:15:59Z</dcterms:created>
  <dcterms:modified xsi:type="dcterms:W3CDTF">2025-11-10T14:44:07Z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0x010100A6E9B07E6C41B1438116E26A6CFFB0A5</vt:lpwstr>
  </property>
</Properties>
</file>